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60" r:id="rId4"/>
    <p:sldId id="261" r:id="rId5"/>
    <p:sldId id="262" r:id="rId6"/>
    <p:sldId id="263" r:id="rId7"/>
    <p:sldId id="276" r:id="rId8"/>
    <p:sldId id="277" r:id="rId9"/>
    <p:sldId id="279" r:id="rId10"/>
    <p:sldId id="280" r:id="rId11"/>
    <p:sldId id="281" r:id="rId12"/>
    <p:sldId id="284" r:id="rId13"/>
    <p:sldId id="282" r:id="rId14"/>
    <p:sldId id="283" r:id="rId15"/>
    <p:sldId id="278" r:id="rId16"/>
    <p:sldId id="265" r:id="rId17"/>
    <p:sldId id="273" r:id="rId18"/>
    <p:sldId id="285" r:id="rId19"/>
    <p:sldId id="271" r:id="rId20"/>
    <p:sldId id="275" r:id="rId2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F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6110B8-0678-43CD-BA16-D32ED72DD01C}" v="784" dt="2023-11-02T07:45:29.847"/>
    <p1510:client id="{31B6ABB8-4F5C-434C-806C-B4E0C7DA673F}" v="768" dt="2023-11-02T02:40:53.436"/>
    <p1510:client id="{7A251039-D161-4F8F-8548-1A0F1E251341}" v="3283" dt="2023-11-02T08:01:59.514"/>
    <p1510:client id="{CC0B0499-1F84-46C7-9312-5FA50C0374FD}" v="253" dt="2023-11-01T08:27:15.0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中間スタイル 3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1070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62465B-3BBC-4A1A-97EE-1A07C3930A2A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621D8D-083C-4D50-983A-AC1708DAB7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7801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BBA293-708C-4261-9FD1-AE04041D5F79}" type="slidenum">
              <a:rPr lang="ja-JP" altLang="en-US" smtClean="0"/>
              <a:pPr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79229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BBA293-708C-4261-9FD1-AE04041D5F79}" type="slidenum">
              <a:rPr lang="ja-JP" altLang="en-US" smtClean="0"/>
              <a:pPr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086835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621D8D-083C-4D50-983A-AC1708DAB770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6319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3543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3946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5635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ckground_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200467" cy="695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タイトル"/>
          <p:cNvSpPr>
            <a:spLocks noGrp="1"/>
          </p:cNvSpPr>
          <p:nvPr>
            <p:ph type="title" hasCustomPrompt="1"/>
          </p:nvPr>
        </p:nvSpPr>
        <p:spPr bwMode="gray">
          <a:xfrm>
            <a:off x="239351" y="115200"/>
            <a:ext cx="11712000" cy="468000"/>
          </a:xfrm>
        </p:spPr>
        <p:txBody>
          <a:bodyPr vert="horz" lIns="91440" tIns="36000" rIns="91440" bIns="0" rtlCol="0" anchor="ctr">
            <a:normAutofit/>
          </a:bodyPr>
          <a:lstStyle>
            <a:lvl1pPr>
              <a:defRPr lang="ja-JP" alt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/>
              <a:t>タイトルを入力</a:t>
            </a:r>
          </a:p>
        </p:txBody>
      </p:sp>
      <p:sp>
        <p:nvSpPr>
          <p:cNvPr id="12" name="コンテンツ プレースホルダー"/>
          <p:cNvSpPr>
            <a:spLocks noGrp="1"/>
          </p:cNvSpPr>
          <p:nvPr>
            <p:ph sz="quarter" idx="10" hasCustomPrompt="1"/>
          </p:nvPr>
        </p:nvSpPr>
        <p:spPr bwMode="gray">
          <a:xfrm>
            <a:off x="239350" y="836712"/>
            <a:ext cx="11713301" cy="5616476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ja-JP" altLang="en-US" noProof="0" dirty="0" smtClean="0"/>
            </a:lvl1pPr>
            <a:lvl2pPr>
              <a:defRPr lang="ja-JP" altLang="en-US" noProof="0" dirty="0" smtClean="0"/>
            </a:lvl2pPr>
            <a:lvl3pPr>
              <a:defRPr lang="ja-JP" altLang="en-US" noProof="0" dirty="0" smtClean="0"/>
            </a:lvl3pPr>
            <a:lvl4pPr>
              <a:defRPr lang="ja-JP" altLang="en-US" noProof="0" dirty="0" smtClean="0"/>
            </a:lvl4pPr>
          </a:lstStyle>
          <a:p>
            <a:pPr lvl="0"/>
            <a:r>
              <a:rPr kumimoji="1" lang="ja-JP" alt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本文を入力</a:t>
            </a:r>
          </a:p>
          <a:p>
            <a:pPr lvl="1"/>
            <a:r>
              <a:rPr kumimoji="1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rPr>
              <a:t>第</a:t>
            </a:r>
            <a:r>
              <a:rPr kumimoji="1" lang="en-US" altLang="ja-JP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rPr>
              <a:t>2</a:t>
            </a:r>
            <a:r>
              <a:rPr kumimoji="1" lang="ja-JP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rPr>
              <a:t>レベル</a:t>
            </a:r>
          </a:p>
          <a:p>
            <a:pPr lvl="2"/>
            <a:r>
              <a:rPr kumimoji="1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rPr>
              <a:t>第</a:t>
            </a:r>
            <a:r>
              <a:rPr kumimoji="1" lang="en-US" altLang="ja-JP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rPr>
              <a:t>3</a:t>
            </a:r>
            <a:r>
              <a:rPr kumimoji="1" lang="ja-JP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rPr>
              <a:t>レベル</a:t>
            </a:r>
          </a:p>
          <a:p>
            <a:pPr lvl="3"/>
            <a:r>
              <a:rPr kumimoji="1" lang="ja-JP" alt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rPr>
              <a:t>第</a:t>
            </a:r>
            <a:r>
              <a:rPr kumimoji="1" lang="en-US" altLang="ja-JP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rPr>
              <a:t>4</a:t>
            </a:r>
            <a:r>
              <a:rPr kumimoji="1" lang="ja-JP" alt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rPr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817817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1039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7416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4648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765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3916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0212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7756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1818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2A8B1-B629-4730-BFCD-7B43830EEA49}" type="datetimeFigureOut">
              <a:rPr kumimoji="1" lang="ja-JP" altLang="en-US" smtClean="0"/>
              <a:t>2023/11/24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729D8-FFCD-4D56-994E-6EB159DFCEC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5723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 txBox="1">
            <a:spLocks/>
          </p:cNvSpPr>
          <p:nvPr/>
        </p:nvSpPr>
        <p:spPr>
          <a:xfrm>
            <a:off x="1665413" y="3030013"/>
            <a:ext cx="8784000" cy="737501"/>
          </a:xfrm>
          <a:prstGeom prst="rect">
            <a:avLst/>
          </a:prstGeom>
        </p:spPr>
        <p:txBody>
          <a:bodyPr vert="horz" lIns="36000" tIns="36000" rIns="36000" bIns="36000" rtlCol="0" anchor="b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4800">
                <a:solidFill>
                  <a:srgbClr val="000000"/>
                </a:solidFill>
                <a:latin typeface="ＭＳ Ｐゴシック"/>
                <a:ea typeface="ＭＳ Ｐゴシック"/>
              </a:rPr>
              <a:t>T</a:t>
            </a:r>
            <a:r>
              <a:rPr lang="ja-JP" sz="4800">
                <a:solidFill>
                  <a:srgbClr val="000000"/>
                </a:solidFill>
                <a:latin typeface="ＭＳ Ｐゴシック"/>
                <a:ea typeface="ＭＳ Ｐゴシック"/>
              </a:rPr>
              <a:t>anabetory</a:t>
            </a:r>
            <a:r>
              <a:rPr lang="ja-JP" altLang="en-US" sz="4800">
                <a:ea typeface="ＭＳ Ｐゴシック"/>
              </a:rPr>
              <a:t>　要件定義仕様書</a:t>
            </a:r>
            <a:endParaRPr lang="ja-JP" altLang="en-US" sz="4800">
              <a:latin typeface="ＭＳ Ｐゴシック"/>
              <a:ea typeface="ＭＳ Ｐゴシック"/>
            </a:endParaRPr>
          </a:p>
        </p:txBody>
      </p:sp>
      <p:sp>
        <p:nvSpPr>
          <p:cNvPr id="6" name="テキスト プレースホルダー 3"/>
          <p:cNvSpPr txBox="1">
            <a:spLocks/>
          </p:cNvSpPr>
          <p:nvPr/>
        </p:nvSpPr>
        <p:spPr>
          <a:xfrm>
            <a:off x="1703514" y="3960188"/>
            <a:ext cx="6552727" cy="1303809"/>
          </a:xfrm>
          <a:prstGeom prst="rect">
            <a:avLst/>
          </a:prstGeom>
        </p:spPr>
        <p:txBody>
          <a:bodyPr vert="horz" wrap="square" lIns="36000" tIns="36000" rIns="36000" bIns="36000" rtlCol="0" anchor="ctr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000">
                <a:latin typeface="+mn-ea"/>
              </a:rPr>
              <a:t>2023</a:t>
            </a:r>
            <a:r>
              <a:rPr lang="ja-JP" altLang="en-US" sz="2000">
                <a:latin typeface="+mn-ea"/>
              </a:rPr>
              <a:t>年 </a:t>
            </a:r>
            <a:r>
              <a:rPr lang="en-US" altLang="ja-JP" sz="2000">
                <a:latin typeface="+mn-ea"/>
              </a:rPr>
              <a:t>11</a:t>
            </a:r>
            <a:r>
              <a:rPr lang="ja-JP" altLang="en-US" sz="2000">
                <a:latin typeface="+mn-ea"/>
              </a:rPr>
              <a:t>月</a:t>
            </a:r>
            <a:r>
              <a:rPr lang="en-US" altLang="ja-JP" sz="2000">
                <a:latin typeface="+mn-ea"/>
              </a:rPr>
              <a:t> 1</a:t>
            </a:r>
            <a:r>
              <a:rPr lang="ja-JP" altLang="en-US" sz="2000">
                <a:latin typeface="+mn-ea"/>
              </a:rPr>
              <a:t>日</a:t>
            </a:r>
            <a:endParaRPr lang="en-US" altLang="ja-JP" sz="2000">
              <a:latin typeface="+mn-ea"/>
            </a:endParaRPr>
          </a:p>
          <a:p>
            <a:r>
              <a:rPr lang="ja-JP" altLang="en-US" sz="2000">
                <a:latin typeface="+mn-ea"/>
              </a:rPr>
              <a:t>東京国際工科専門職大学</a:t>
            </a:r>
            <a:endParaRPr lang="en-US" altLang="ja-JP" sz="2000">
              <a:latin typeface="+mn-ea"/>
            </a:endParaRPr>
          </a:p>
          <a:p>
            <a:r>
              <a:rPr lang="ja-JP" altLang="en-US" sz="2000">
                <a:latin typeface="+mn-ea"/>
              </a:rPr>
              <a:t>山田 達成</a:t>
            </a:r>
            <a:r>
              <a:rPr lang="en-US" altLang="ja-JP" sz="2000">
                <a:latin typeface="ＭＳ Ｐゴシック 本文"/>
              </a:rPr>
              <a:t>, </a:t>
            </a:r>
            <a:r>
              <a:rPr lang="zh-TW" altLang="en-US" sz="2000">
                <a:latin typeface="ＭＳ Ｐゴシック 本文"/>
                <a:ea typeface="ＭＳ Ｐゴシック" panose="020B0600070205080204" pitchFamily="50" charset="-128"/>
              </a:rPr>
              <a:t>三嶋崇愛</a:t>
            </a:r>
            <a:r>
              <a:rPr lang="en-US" altLang="ja-JP" sz="2000">
                <a:latin typeface="ＭＳ Ｐゴシック 本文"/>
              </a:rPr>
              <a:t>, </a:t>
            </a:r>
            <a:r>
              <a:rPr lang="zh-TW" altLang="en-US" sz="2000">
                <a:latin typeface="ＭＳ Ｐゴシック 本文"/>
                <a:ea typeface="ＭＳ Ｐゴシック" panose="020B0600070205080204" pitchFamily="50" charset="-128"/>
              </a:rPr>
              <a:t>栗原 諒</a:t>
            </a:r>
          </a:p>
          <a:p>
            <a:endParaRPr lang="ja-JP" altLang="en-US" sz="200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06210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>
                <a:ea typeface="ＭＳ Ｐゴシック"/>
                <a:cs typeface="Calibri Light"/>
              </a:rPr>
              <a:t>攻撃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711388" y="1139475"/>
            <a:ext cx="8784976" cy="413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ja-JP" err="1">
                <a:ea typeface="ＭＳ Ｐゴシック"/>
                <a:cs typeface="Calibri"/>
              </a:rPr>
              <a:t>Wキー押すとメガネを飛ばして攻撃する</a:t>
            </a:r>
            <a:endParaRPr lang="en-US" altLang="ja-JP">
              <a:ea typeface="ＭＳ Ｐゴシック"/>
              <a:cs typeface="Calibri"/>
            </a:endParaRPr>
          </a:p>
          <a:p>
            <a:endParaRPr lang="en-US" altLang="ja-JP">
              <a:ea typeface="ＭＳ Ｐゴシック"/>
              <a:cs typeface="Calibri"/>
            </a:endParaRPr>
          </a:p>
          <a:p>
            <a:r>
              <a:rPr lang="en-US" altLang="ja-JP" err="1">
                <a:ea typeface="ＭＳ Ｐゴシック"/>
                <a:cs typeface="Calibri"/>
              </a:rPr>
              <a:t>攻撃</a:t>
            </a:r>
            <a:r>
              <a:rPr lang="ja-JP" altLang="en-US">
                <a:ea typeface="ＭＳ Ｐゴシック"/>
                <a:cs typeface="Calibri"/>
              </a:rPr>
              <a:t>をした時に</a:t>
            </a:r>
            <a:r>
              <a:rPr lang="en-US" altLang="ja-JP" err="1">
                <a:ea typeface="ＭＳ Ｐゴシック"/>
                <a:cs typeface="Calibri"/>
              </a:rPr>
              <a:t>現在の残メガネを消費する</a:t>
            </a:r>
            <a:endParaRPr lang="en-US" altLang="ja-JP">
              <a:ea typeface="ＭＳ Ｐゴシック"/>
              <a:cs typeface="Calibri"/>
            </a:endParaRPr>
          </a:p>
          <a:p>
            <a:endParaRPr lang="en-US" altLang="ja-JP">
              <a:ea typeface="ＭＳ Ｐゴシック"/>
              <a:cs typeface="Calibri"/>
            </a:endParaRPr>
          </a:p>
          <a:p>
            <a:r>
              <a:rPr lang="en-US" altLang="ja-JP" err="1">
                <a:ea typeface="ＭＳ Ｐゴシック"/>
                <a:cs typeface="Calibri"/>
              </a:rPr>
              <a:t>残メガネ</a:t>
            </a:r>
            <a:r>
              <a:rPr lang="ja-JP" altLang="en-US">
                <a:ea typeface="ＭＳ Ｐゴシック"/>
                <a:cs typeface="Calibri"/>
              </a:rPr>
              <a:t>数</a:t>
            </a:r>
            <a:r>
              <a:rPr lang="en-US" altLang="ja-JP">
                <a:ea typeface="ＭＳ Ｐゴシック"/>
                <a:cs typeface="Calibri"/>
              </a:rPr>
              <a:t>が0の状態だと攻撃できない</a:t>
            </a:r>
          </a:p>
          <a:p>
            <a:pPr lvl="1"/>
            <a:endParaRPr lang="en-US" altLang="ja-JP">
              <a:cs typeface="Calibri" panose="020F0502020204030204"/>
            </a:endParaRPr>
          </a:p>
          <a:p>
            <a:pPr marL="0" indent="0">
              <a:buNone/>
            </a:pPr>
            <a:endParaRPr kumimoji="1" lang="en-US" altLang="ja-JP"/>
          </a:p>
          <a:p>
            <a:pPr marL="0" indent="0">
              <a:buNone/>
            </a:pPr>
            <a:endParaRPr lang="en-US" altLang="ja-JP">
              <a:cs typeface="Calibri" panose="020F0502020204030204"/>
            </a:endParaRPr>
          </a:p>
          <a:p>
            <a:pPr marL="0" indent="0">
              <a:buNone/>
            </a:pPr>
            <a:endParaRPr lang="en-US" altLang="ja-JP">
              <a:cs typeface="Calibri" panose="020F0502020204030204"/>
            </a:endParaRPr>
          </a:p>
          <a:p>
            <a:pPr lvl="1"/>
            <a:endParaRPr lang="en-US" altLang="ja-JP">
              <a:cs typeface="Calibri" panose="020F0502020204030204"/>
            </a:endParaRPr>
          </a:p>
          <a:p>
            <a:pPr lvl="1"/>
            <a:endParaRPr lang="en-US" altLang="ja-JP">
              <a:cs typeface="Calibri" panose="020F0502020204030204"/>
            </a:endParaRPr>
          </a:p>
          <a:p>
            <a:endParaRPr lang="en-US" altLang="ja-JP">
              <a:cs typeface="Calibri" panose="020F0502020204030204"/>
            </a:endParaRPr>
          </a:p>
          <a:p>
            <a:endParaRPr lang="en-US" altLang="ja-JP">
              <a:cs typeface="Calibri" panose="020F0502020204030204"/>
            </a:endParaRPr>
          </a:p>
          <a:p>
            <a:pPr lvl="1"/>
            <a:endParaRPr lang="en-US" altLang="ja-JP">
              <a:cs typeface="Calibri" panose="020F0502020204030204"/>
            </a:endParaRPr>
          </a:p>
          <a:p>
            <a:pPr lvl="1"/>
            <a:endParaRPr lang="en-US" altLang="ja-JP">
              <a:cs typeface="Calibri" panose="020F0502020204030204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753D887-0AA2-EBB3-B28A-40A530A31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2074" y="3001046"/>
            <a:ext cx="3571204" cy="353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249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>
                <a:ea typeface="ＭＳ Ｐゴシック"/>
                <a:cs typeface="Calibri Light"/>
              </a:rPr>
              <a:t>敵キャラクター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711388" y="1139475"/>
            <a:ext cx="8784976" cy="413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>
                <a:ea typeface="+mn-lt"/>
                <a:cs typeface="+mn-lt"/>
              </a:rPr>
              <a:t>一定間隔で弾を放つ</a:t>
            </a:r>
            <a:r>
              <a:rPr lang="ja-JP" altLang="en-US">
                <a:ea typeface="+mn-lt"/>
                <a:cs typeface="+mn-lt"/>
              </a:rPr>
              <a:t>。</a:t>
            </a:r>
            <a:endParaRPr lang="en-US" altLang="ja-JP">
              <a:ea typeface="+mn-lt"/>
              <a:cs typeface="+mn-lt"/>
            </a:endParaRPr>
          </a:p>
          <a:p>
            <a:pPr marL="0" indent="0">
              <a:buNone/>
            </a:pPr>
            <a:r>
              <a:rPr lang="ja-JP" altLang="en-US">
                <a:ea typeface="+mn-lt"/>
                <a:cs typeface="+mn-lt"/>
              </a:rPr>
              <a:t>   プレイヤーが弾に当たると</a:t>
            </a:r>
            <a:r>
              <a:rPr lang="en-US" altLang="ja-JP">
                <a:ea typeface="+mn-lt"/>
                <a:cs typeface="+mn-lt"/>
              </a:rPr>
              <a:t>1</a:t>
            </a:r>
            <a:r>
              <a:rPr lang="ja-JP">
                <a:ea typeface="+mn-lt"/>
                <a:cs typeface="+mn-lt"/>
              </a:rPr>
              <a:t>ダメージを受け</a:t>
            </a:r>
            <a:r>
              <a:rPr lang="ja-JP" altLang="en-US">
                <a:ea typeface="+mn-lt"/>
                <a:cs typeface="+mn-lt"/>
              </a:rPr>
              <a:t>る</a:t>
            </a:r>
            <a:endParaRPr lang="ja-JP"/>
          </a:p>
          <a:p>
            <a:endParaRPr lang="ja-JP"/>
          </a:p>
          <a:p>
            <a:r>
              <a:rPr lang="ja-JP" altLang="en-US">
                <a:ea typeface="+mn-lt"/>
                <a:cs typeface="+mn-lt"/>
              </a:rPr>
              <a:t>プレイヤーが攻撃を</a:t>
            </a:r>
            <a:r>
              <a:rPr lang="en-US" altLang="ja-JP">
                <a:ea typeface="+mn-lt"/>
                <a:cs typeface="+mn-lt"/>
              </a:rPr>
              <a:t>2</a:t>
            </a:r>
            <a:r>
              <a:rPr lang="ja-JP" altLang="en-US">
                <a:ea typeface="+mn-lt"/>
                <a:cs typeface="+mn-lt"/>
              </a:rPr>
              <a:t>回</a:t>
            </a:r>
            <a:r>
              <a:rPr lang="ja-JP">
                <a:ea typeface="+mn-lt"/>
                <a:cs typeface="+mn-lt"/>
              </a:rPr>
              <a:t>当てると倒</a:t>
            </a:r>
            <a:r>
              <a:rPr lang="ja-JP" altLang="en-US">
                <a:ea typeface="+mn-lt"/>
                <a:cs typeface="+mn-lt"/>
              </a:rPr>
              <a:t>すことが可能</a:t>
            </a:r>
            <a:endParaRPr lang="ja-JP">
              <a:ea typeface="+mn-lt"/>
              <a:cs typeface="+mn-lt"/>
            </a:endParaRPr>
          </a:p>
          <a:p>
            <a:endParaRPr lang="ja-JP"/>
          </a:p>
          <a:p>
            <a:r>
              <a:rPr lang="ja-JP">
                <a:ea typeface="+mn-lt"/>
                <a:cs typeface="+mn-lt"/>
              </a:rPr>
              <a:t>現在</a:t>
            </a:r>
            <a:r>
              <a:rPr lang="ja-JP" altLang="en-US">
                <a:ea typeface="+mn-lt"/>
                <a:cs typeface="+mn-lt"/>
              </a:rPr>
              <a:t>出現している</a:t>
            </a:r>
            <a:r>
              <a:rPr lang="ja-JP">
                <a:ea typeface="+mn-lt"/>
                <a:cs typeface="+mn-lt"/>
              </a:rPr>
              <a:t>敵を</a:t>
            </a:r>
            <a:r>
              <a:rPr lang="ja-JP" altLang="en-US">
                <a:ea typeface="+mn-lt"/>
                <a:cs typeface="+mn-lt"/>
              </a:rPr>
              <a:t>全て</a:t>
            </a:r>
            <a:r>
              <a:rPr lang="ja-JP">
                <a:ea typeface="+mn-lt"/>
                <a:cs typeface="+mn-lt"/>
              </a:rPr>
              <a:t>倒すと、新しく出現する</a:t>
            </a:r>
            <a:endParaRPr lang="ja-JP" altLang="en-US">
              <a:cs typeface="Calibri" panose="020F0502020204030204"/>
            </a:endParaRPr>
          </a:p>
          <a:p>
            <a:pPr marL="0" indent="0">
              <a:buNone/>
            </a:pPr>
            <a:endParaRPr lang="ja-JP" altLang="en-US">
              <a:cs typeface="Calibri" panose="020F0502020204030204"/>
            </a:endParaRPr>
          </a:p>
          <a:p>
            <a:pPr marL="457200" lvl="1" indent="0">
              <a:buNone/>
            </a:pPr>
            <a:endParaRPr lang="ja-JP" altLang="en-US" sz="2800">
              <a:cs typeface="Calibri" panose="020F0502020204030204"/>
            </a:endParaRPr>
          </a:p>
          <a:p>
            <a:pPr lvl="1"/>
            <a:endParaRPr lang="ja-JP" altLang="en-US" sz="2800">
              <a:cs typeface="Calibri" panose="020F0502020204030204"/>
            </a:endParaRPr>
          </a:p>
          <a:p>
            <a:endParaRPr lang="ja-JP" altLang="en-US">
              <a:cs typeface="Calibri" panose="020F0502020204030204"/>
            </a:endParaRPr>
          </a:p>
          <a:p>
            <a:endParaRPr lang="ja-JP" altLang="en-US">
              <a:cs typeface="Calibri" panose="020F0502020204030204"/>
            </a:endParaRPr>
          </a:p>
          <a:p>
            <a:pPr lvl="1"/>
            <a:endParaRPr lang="ja-JP" altLang="en-US" sz="2800">
              <a:cs typeface="Calibri" panose="020F0502020204030204"/>
            </a:endParaRPr>
          </a:p>
          <a:p>
            <a:pPr lvl="1"/>
            <a:endParaRPr lang="ja-JP" altLang="en-US" sz="2800">
              <a:cs typeface="Calibri" panose="020F0502020204030204"/>
            </a:endParaRPr>
          </a:p>
        </p:txBody>
      </p:sp>
      <p:pic>
        <p:nvPicPr>
          <p:cNvPr id="4" name="図 3" descr="人形, 挿絵 が含まれている画像&#10;&#10;説明は自動で生成されたものです">
            <a:extLst>
              <a:ext uri="{FF2B5EF4-FFF2-40B4-BE49-F238E27FC236}">
                <a16:creationId xmlns:a16="http://schemas.microsoft.com/office/drawing/2014/main" id="{B437A871-B89F-9B8C-05C8-A3A64E03B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2430" y="4233833"/>
            <a:ext cx="2311489" cy="2343687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24D22622-E97D-2582-B14E-3C4A74016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973" y="4602186"/>
            <a:ext cx="1345573" cy="134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157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>
                <a:ea typeface="ＭＳ Ｐゴシック"/>
                <a:cs typeface="Calibri Light"/>
              </a:rPr>
              <a:t>死神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710000" y="1155216"/>
            <a:ext cx="8784976" cy="413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>
                <a:ea typeface="+mn-lt"/>
                <a:cs typeface="+mn-lt"/>
              </a:rPr>
              <a:t>同じレーンに一定時間とどまっていると出現する</a:t>
            </a:r>
            <a:endParaRPr lang="ja-JP" altLang="en-US">
              <a:cs typeface="Calibri" panose="020F0502020204030204"/>
            </a:endParaRPr>
          </a:p>
          <a:p>
            <a:endParaRPr lang="ja-JP"/>
          </a:p>
          <a:p>
            <a:r>
              <a:rPr lang="ja-JP">
                <a:ea typeface="+mn-lt"/>
                <a:cs typeface="+mn-lt"/>
              </a:rPr>
              <a:t>出現後、ゆっくりプレイヤーに近づいてくる</a:t>
            </a:r>
            <a:endParaRPr lang="ja-JP"/>
          </a:p>
          <a:p>
            <a:endParaRPr lang="ja-JP"/>
          </a:p>
          <a:p>
            <a:r>
              <a:rPr lang="ja-JP" altLang="en-US">
                <a:ea typeface="+mn-lt"/>
                <a:cs typeface="+mn-lt"/>
              </a:rPr>
              <a:t>プレイヤーが</a:t>
            </a:r>
            <a:r>
              <a:rPr lang="ja-JP">
                <a:ea typeface="+mn-lt"/>
                <a:cs typeface="+mn-lt"/>
              </a:rPr>
              <a:t>死神に触れると、</a:t>
            </a:r>
            <a:r>
              <a:rPr lang="en-US" altLang="ja-JP">
                <a:ea typeface="+mn-lt"/>
                <a:cs typeface="+mn-lt"/>
              </a:rPr>
              <a:t>3</a:t>
            </a:r>
            <a:r>
              <a:rPr lang="ja-JP" altLang="en-US">
                <a:ea typeface="+mn-lt"/>
                <a:cs typeface="+mn-lt"/>
              </a:rPr>
              <a:t>ダメージを受け、</a:t>
            </a:r>
            <a:br>
              <a:rPr lang="en-US" altLang="ja-JP">
                <a:ea typeface="+mn-lt"/>
                <a:cs typeface="+mn-lt"/>
              </a:rPr>
            </a:br>
            <a:r>
              <a:rPr lang="ja-JP">
                <a:ea typeface="+mn-lt"/>
                <a:cs typeface="+mn-lt"/>
              </a:rPr>
              <a:t>即ゲームオーバーになる</a:t>
            </a:r>
            <a:endParaRPr lang="ja-JP" altLang="en-US" sz="2800">
              <a:cs typeface="Calibri" panose="020F0502020204030204"/>
            </a:endParaRPr>
          </a:p>
          <a:p>
            <a:pPr lvl="1"/>
            <a:endParaRPr lang="ja-JP" altLang="en-US" sz="2800">
              <a:cs typeface="Calibri" panose="020F0502020204030204"/>
            </a:endParaRPr>
          </a:p>
        </p:txBody>
      </p:sp>
      <p:pic>
        <p:nvPicPr>
          <p:cNvPr id="4" name="図 3" descr="人, 男, 持つ, 若い が含まれている画像&#10;&#10;説明は自動で生成されたものです">
            <a:extLst>
              <a:ext uri="{FF2B5EF4-FFF2-40B4-BE49-F238E27FC236}">
                <a16:creationId xmlns:a16="http://schemas.microsoft.com/office/drawing/2014/main" id="{4E0B46AD-8149-1D53-B21B-8410EB3D8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1827" y="3758958"/>
            <a:ext cx="2865584" cy="286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688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>
                <a:ea typeface="ＭＳ Ｐゴシック"/>
                <a:cs typeface="Calibri Light"/>
              </a:rPr>
              <a:t>ボス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730286" y="1179790"/>
            <a:ext cx="8784976" cy="413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>
                <a:ea typeface="+mn-lt"/>
                <a:cs typeface="+mn-lt"/>
              </a:rPr>
              <a:t>敵を一定数倒すと出現する。</a:t>
            </a:r>
            <a:endParaRPr lang="ja-JP" altLang="en-US">
              <a:ea typeface="ＭＳ Ｐゴシック" panose="020B0600070205080204" pitchFamily="34" charset="-128"/>
              <a:cs typeface="Calibri"/>
            </a:endParaRPr>
          </a:p>
          <a:p>
            <a:endParaRPr lang="ja-JP"/>
          </a:p>
          <a:p>
            <a:r>
              <a:rPr lang="ja-JP">
                <a:ea typeface="+mn-lt"/>
                <a:cs typeface="+mn-lt"/>
              </a:rPr>
              <a:t>プレイヤー</a:t>
            </a:r>
            <a:r>
              <a:rPr lang="ja-JP" altLang="en-US">
                <a:ea typeface="+mn-lt"/>
                <a:cs typeface="+mn-lt"/>
              </a:rPr>
              <a:t>に</a:t>
            </a:r>
            <a:r>
              <a:rPr lang="ja-JP">
                <a:ea typeface="+mn-lt"/>
                <a:cs typeface="+mn-lt"/>
              </a:rPr>
              <a:t>追尾する弾を放つ</a:t>
            </a:r>
            <a:endParaRPr lang="ja-JP"/>
          </a:p>
          <a:p>
            <a:endParaRPr lang="ja-JP"/>
          </a:p>
          <a:p>
            <a:r>
              <a:rPr lang="ja-JP">
                <a:ea typeface="+mn-lt"/>
                <a:cs typeface="+mn-lt"/>
              </a:rPr>
              <a:t>本体・右腕・左腕に分かれている。</a:t>
            </a:r>
          </a:p>
          <a:p>
            <a:endParaRPr lang="ja-JP"/>
          </a:p>
          <a:p>
            <a:r>
              <a:rPr lang="ja-JP" altLang="en-US">
                <a:ea typeface="+mn-lt"/>
                <a:cs typeface="+mn-lt"/>
              </a:rPr>
              <a:t>本体を</a:t>
            </a:r>
            <a:r>
              <a:rPr lang="ja-JP">
                <a:ea typeface="+mn-lt"/>
                <a:cs typeface="+mn-lt"/>
              </a:rPr>
              <a:t>倒すとゲームクリア</a:t>
            </a:r>
            <a:endParaRPr lang="ja-JP"/>
          </a:p>
          <a:p>
            <a:pPr lvl="1"/>
            <a:endParaRPr lang="en-US" altLang="ja-JP"/>
          </a:p>
          <a:p>
            <a:pPr marL="457200" lvl="1" indent="0">
              <a:buNone/>
            </a:pPr>
            <a:endParaRPr kumimoji="1" lang="en-US" altLang="ja-JP"/>
          </a:p>
          <a:p>
            <a:pPr lvl="1"/>
            <a:endParaRPr kumimoji="1" lang="en-US" altLang="ja-JP"/>
          </a:p>
          <a:p>
            <a:endParaRPr kumimoji="1" lang="en-US" altLang="ja-JP"/>
          </a:p>
          <a:p>
            <a:endParaRPr lang="en-US" altLang="ja-JP"/>
          </a:p>
          <a:p>
            <a:pPr lvl="1"/>
            <a:endParaRPr lang="en-US" altLang="ja-JP"/>
          </a:p>
          <a:p>
            <a:pPr lvl="1"/>
            <a:endParaRPr lang="en-US" altLang="ja-JP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5D1EB1C-1E01-29DF-FBA3-E823E0A8B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6152" y="5117769"/>
            <a:ext cx="1956784" cy="1488449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EAA6C969-E751-FD4A-F38F-A3D69E34C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7623" y="873108"/>
            <a:ext cx="1999713" cy="1520646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9BA9C152-F33E-DF84-EB31-BDFF234B9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7673" y="2519391"/>
            <a:ext cx="2346702" cy="2483476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4BC70E0-BBD5-4194-95FF-24A04AB7B5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2598" y="3017975"/>
            <a:ext cx="1443373" cy="148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23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>
                <a:ea typeface="ＭＳ Ｐゴシック"/>
                <a:cs typeface="Calibri Light"/>
              </a:rPr>
              <a:t>オブジェクト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710000" y="1100398"/>
            <a:ext cx="8784976" cy="413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>
                <a:ea typeface="+mn-lt"/>
                <a:cs typeface="+mn-lt"/>
              </a:rPr>
              <a:t>一定間隔でレーンに流れてくる</a:t>
            </a:r>
          </a:p>
          <a:p>
            <a:pPr lvl="1"/>
            <a:endParaRPr lang="en-US" altLang="ja-JP">
              <a:cs typeface="Calibri" panose="020F0502020204030204"/>
            </a:endParaRPr>
          </a:p>
          <a:p>
            <a:pPr marL="0" indent="0">
              <a:buNone/>
            </a:pPr>
            <a:endParaRPr kumimoji="1" lang="en-US" altLang="ja-JP"/>
          </a:p>
          <a:p>
            <a:pPr marL="0" indent="0">
              <a:buNone/>
            </a:pPr>
            <a:endParaRPr kumimoji="1" lang="en-US" altLang="ja-JP"/>
          </a:p>
          <a:p>
            <a:pPr marL="0" indent="0">
              <a:buNone/>
            </a:pPr>
            <a:endParaRPr kumimoji="1" lang="en-US" altLang="ja-JP"/>
          </a:p>
          <a:p>
            <a:pPr lvl="1"/>
            <a:endParaRPr kumimoji="1" lang="en-US" altLang="ja-JP"/>
          </a:p>
          <a:p>
            <a:pPr lvl="1"/>
            <a:endParaRPr kumimoji="1" lang="en-US" altLang="ja-JP"/>
          </a:p>
          <a:p>
            <a:endParaRPr kumimoji="1" lang="en-US" altLang="ja-JP"/>
          </a:p>
          <a:p>
            <a:endParaRPr lang="en-US" altLang="ja-JP"/>
          </a:p>
          <a:p>
            <a:pPr lvl="1"/>
            <a:endParaRPr lang="en-US" altLang="ja-JP"/>
          </a:p>
          <a:p>
            <a:pPr lvl="1"/>
            <a:endParaRPr lang="en-US" altLang="ja-JP"/>
          </a:p>
        </p:txBody>
      </p:sp>
      <p:pic>
        <p:nvPicPr>
          <p:cNvPr id="4" name="図 3" descr="ロゴ が含まれている画像&#10;&#10;説明は自動で生成されたものです">
            <a:extLst>
              <a:ext uri="{FF2B5EF4-FFF2-40B4-BE49-F238E27FC236}">
                <a16:creationId xmlns:a16="http://schemas.microsoft.com/office/drawing/2014/main" id="{F109E159-EA51-4F9E-6DA1-0B5293D89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975" y="2300758"/>
            <a:ext cx="2326246" cy="2326246"/>
          </a:xfrm>
          <a:prstGeom prst="rect">
            <a:avLst/>
          </a:prstGeom>
        </p:spPr>
      </p:pic>
      <p:pic>
        <p:nvPicPr>
          <p:cNvPr id="6" name="図 5" descr="ロゴ が含まれている画像&#10;&#10;説明は自動で生成されたものです">
            <a:extLst>
              <a:ext uri="{FF2B5EF4-FFF2-40B4-BE49-F238E27FC236}">
                <a16:creationId xmlns:a16="http://schemas.microsoft.com/office/drawing/2014/main" id="{3FD689FE-A64C-D26E-6CE6-843C1ED7F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269" y="4564622"/>
            <a:ext cx="1882194" cy="1903658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DCCEE280-F6D4-A745-8D7E-3F3068DE48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3820" y="760658"/>
            <a:ext cx="2315514" cy="2315514"/>
          </a:xfrm>
          <a:prstGeom prst="rect">
            <a:avLst/>
          </a:prstGeom>
        </p:spPr>
      </p:pic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id="{63C95E77-6A4B-0AFA-5402-EA42094769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785915"/>
              </p:ext>
            </p:extLst>
          </p:nvPr>
        </p:nvGraphicFramePr>
        <p:xfrm>
          <a:off x="1709299" y="2294757"/>
          <a:ext cx="6520630" cy="30993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864">
                  <a:extLst>
                    <a:ext uri="{9D8B030D-6E8A-4147-A177-3AD203B41FA5}">
                      <a16:colId xmlns:a16="http://schemas.microsoft.com/office/drawing/2014/main" val="3237421454"/>
                    </a:ext>
                  </a:extLst>
                </a:gridCol>
                <a:gridCol w="4867766">
                  <a:extLst>
                    <a:ext uri="{9D8B030D-6E8A-4147-A177-3AD203B41FA5}">
                      <a16:colId xmlns:a16="http://schemas.microsoft.com/office/drawing/2014/main" val="4212672266"/>
                    </a:ext>
                  </a:extLst>
                </a:gridCol>
              </a:tblGrid>
              <a:tr h="774831">
                <a:tc>
                  <a:txBody>
                    <a:bodyPr/>
                    <a:lstStyle/>
                    <a:p>
                      <a:r>
                        <a:rPr lang="ja-JP" altLang="en-US"/>
                        <a:t>オブジェクト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1312974"/>
                  </a:ext>
                </a:extLst>
              </a:tr>
              <a:tr h="77483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altLang="en-US"/>
                        <a:t>メガネ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攻撃に使うメガネを補充する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452985"/>
                  </a:ext>
                </a:extLst>
              </a:tr>
              <a:tr h="774831">
                <a:tc>
                  <a:txBody>
                    <a:bodyPr/>
                    <a:lstStyle/>
                    <a:p>
                      <a:r>
                        <a:rPr lang="ja-JP" altLang="en-US"/>
                        <a:t>こおら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プレイヤーの体力を1回復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976982"/>
                  </a:ext>
                </a:extLst>
              </a:tr>
              <a:tr h="774831">
                <a:tc>
                  <a:txBody>
                    <a:bodyPr/>
                    <a:lstStyle/>
                    <a:p>
                      <a:r>
                        <a:rPr lang="ja-JP" altLang="en-US"/>
                        <a:t>爆弾</a:t>
                      </a:r>
                      <a:r>
                        <a:rPr lang="en-US" altLang="ja-JP"/>
                        <a:t>(TNB)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プレイヤーが1ダメージを受ける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77963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2727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>
                <a:ea typeface="ＭＳ Ｐゴシック"/>
                <a:cs typeface="Calibri Light"/>
              </a:rPr>
              <a:t>当たり判定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700345" y="863388"/>
            <a:ext cx="8784976" cy="413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四角く彩られているところが当たり判定</a:t>
            </a:r>
            <a:endParaRPr lang="en-US" altLang="ja-JP">
              <a:ea typeface="ＭＳ Ｐゴシック"/>
              <a:cs typeface="Calibri"/>
            </a:endParaRPr>
          </a:p>
          <a:p>
            <a:r>
              <a:rPr lang="ja-JP" altLang="en-US">
                <a:ea typeface="ＭＳ Ｐゴシック"/>
                <a:cs typeface="Calibri"/>
              </a:rPr>
              <a:t>プレイヤー、オブジェクト、敵キャラクターに当たり判定が存在する</a:t>
            </a:r>
            <a:endParaRPr lang="ja-JP">
              <a:ea typeface="ＭＳ Ｐゴシック"/>
              <a:cs typeface="Calibri"/>
            </a:endParaRPr>
          </a:p>
          <a:p>
            <a:pPr lvl="1"/>
            <a:endParaRPr lang="en-US" altLang="ja-JP"/>
          </a:p>
          <a:p>
            <a:pPr marL="0" indent="0">
              <a:buNone/>
            </a:pPr>
            <a:endParaRPr kumimoji="1" lang="en-US" altLang="ja-JP"/>
          </a:p>
          <a:p>
            <a:pPr marL="0" indent="0">
              <a:buNone/>
            </a:pPr>
            <a:endParaRPr kumimoji="1" lang="en-US" altLang="ja-JP"/>
          </a:p>
          <a:p>
            <a:pPr marL="0" indent="0">
              <a:buNone/>
            </a:pPr>
            <a:endParaRPr kumimoji="1" lang="en-US" altLang="ja-JP"/>
          </a:p>
          <a:p>
            <a:pPr lvl="1"/>
            <a:endParaRPr kumimoji="1" lang="en-US" altLang="ja-JP"/>
          </a:p>
          <a:p>
            <a:pPr lvl="1"/>
            <a:endParaRPr kumimoji="1" lang="en-US" altLang="ja-JP"/>
          </a:p>
          <a:p>
            <a:endParaRPr kumimoji="1" lang="en-US" altLang="ja-JP"/>
          </a:p>
          <a:p>
            <a:endParaRPr lang="en-US" altLang="ja-JP"/>
          </a:p>
          <a:p>
            <a:pPr lvl="1"/>
            <a:endParaRPr lang="en-US" altLang="ja-JP"/>
          </a:p>
          <a:p>
            <a:pPr lvl="1"/>
            <a:endParaRPr lang="en-US" altLang="ja-JP"/>
          </a:p>
        </p:txBody>
      </p:sp>
      <p:pic>
        <p:nvPicPr>
          <p:cNvPr id="4" name="図 3" descr="グラフィカル ユーザー インターフェイス が含まれている画像&#10;&#10;説明は自動で生成されたものです">
            <a:extLst>
              <a:ext uri="{FF2B5EF4-FFF2-40B4-BE49-F238E27FC236}">
                <a16:creationId xmlns:a16="http://schemas.microsoft.com/office/drawing/2014/main" id="{C24F84D8-FCFB-CE9E-FF6E-066B5093C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022" y="2226716"/>
            <a:ext cx="8299956" cy="451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75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661169" y="97393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en-US" altLang="ja-JP">
                <a:ea typeface="ＭＳ Ｐゴシック"/>
                <a:cs typeface="Calibri Light"/>
              </a:rPr>
              <a:t>3レーン移動システム</a:t>
            </a:r>
          </a:p>
        </p:txBody>
      </p:sp>
      <p:sp>
        <p:nvSpPr>
          <p:cNvPr id="24" name="コンテンツ プレースホルダー 4">
            <a:extLst>
              <a:ext uri="{FF2B5EF4-FFF2-40B4-BE49-F238E27FC236}">
                <a16:creationId xmlns:a16="http://schemas.microsoft.com/office/drawing/2014/main" id="{60AB397B-1B7B-4E93-9580-D9D8102A793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621975" y="893403"/>
            <a:ext cx="8784976" cy="15313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ja-JP" altLang="en-US" sz="2400">
                <a:latin typeface="ＭＳ Ｐゴシック"/>
                <a:ea typeface="ＭＳ Ｐゴシック"/>
              </a:rPr>
              <a:t>・上下キーを押すことで、レーンを移動が可能。</a:t>
            </a:r>
            <a:endParaRPr lang="ja-JP" altLang="en-US" sz="2400">
              <a:latin typeface="Calibri" panose="020F0502020204030204"/>
              <a:ea typeface="ＭＳ Ｐゴシック"/>
              <a:cs typeface="Calibri"/>
            </a:endParaRPr>
          </a:p>
        </p:txBody>
      </p:sp>
      <p:pic>
        <p:nvPicPr>
          <p:cNvPr id="3" name="図 2" descr="グラフィカル ユーザー インターフェイス, Web サイト&#10;&#10;説明は自動で生成されたものです">
            <a:extLst>
              <a:ext uri="{FF2B5EF4-FFF2-40B4-BE49-F238E27FC236}">
                <a16:creationId xmlns:a16="http://schemas.microsoft.com/office/drawing/2014/main" id="{7F9417CE-A511-E443-4C32-5F5962C98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777" y="1339239"/>
            <a:ext cx="9915739" cy="542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711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>
                <a:ea typeface="ＭＳ Ｐゴシック"/>
                <a:cs typeface="Calibri Light"/>
              </a:rPr>
              <a:t>背景変化システム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676154" y="1002746"/>
            <a:ext cx="8784976" cy="9534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約30秒(1800F)ごとに、朝→昼</a:t>
            </a:r>
            <a:r>
              <a:rPr lang="ja-JP">
                <a:ea typeface="ＭＳ Ｐゴシック"/>
                <a:cs typeface="Calibri"/>
              </a:rPr>
              <a:t>→</a:t>
            </a:r>
            <a:r>
              <a:rPr lang="ja-JP" altLang="en-US">
                <a:ea typeface="ＭＳ Ｐゴシック"/>
                <a:cs typeface="Calibri"/>
              </a:rPr>
              <a:t>夕</a:t>
            </a:r>
            <a:r>
              <a:rPr lang="ja-JP">
                <a:ea typeface="ＭＳ Ｐゴシック"/>
                <a:cs typeface="Calibri"/>
              </a:rPr>
              <a:t>→</a:t>
            </a:r>
            <a:r>
              <a:rPr lang="ja-JP" altLang="en-US">
                <a:ea typeface="ＭＳ Ｐゴシック"/>
                <a:cs typeface="Calibri"/>
              </a:rPr>
              <a:t>夜</a:t>
            </a:r>
            <a:r>
              <a:rPr lang="ja-JP">
                <a:ea typeface="ＭＳ Ｐゴシック"/>
                <a:cs typeface="Calibri"/>
              </a:rPr>
              <a:t>→</a:t>
            </a:r>
            <a:r>
              <a:rPr lang="ja-JP" altLang="en-US">
                <a:ea typeface="ＭＳ Ｐゴシック"/>
                <a:cs typeface="Calibri"/>
              </a:rPr>
              <a:t>朝...</a:t>
            </a:r>
            <a:br>
              <a:rPr lang="ja-JP" altLang="en-US">
                <a:ea typeface="ＭＳ Ｐゴシック"/>
                <a:cs typeface="Calibri"/>
              </a:rPr>
            </a:br>
            <a:r>
              <a:rPr lang="ja-JP" altLang="en-US">
                <a:ea typeface="ＭＳ Ｐゴシック"/>
                <a:cs typeface="Calibri"/>
              </a:rPr>
              <a:t>の順番で背景が変更される。</a:t>
            </a:r>
            <a:endParaRPr lang="en-US" altLang="ja-JP"/>
          </a:p>
        </p:txBody>
      </p:sp>
      <p:pic>
        <p:nvPicPr>
          <p:cNvPr id="4" name="図 3" descr="グラフィカル ユーザー インターフェイス, Web サイト&#10;&#10;説明は自動で生成されたものです">
            <a:extLst>
              <a:ext uri="{FF2B5EF4-FFF2-40B4-BE49-F238E27FC236}">
                <a16:creationId xmlns:a16="http://schemas.microsoft.com/office/drawing/2014/main" id="{8BF08FDB-7BCD-64B0-196A-87BF1C959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681" y="2074969"/>
            <a:ext cx="4027305" cy="2215154"/>
          </a:xfrm>
          <a:prstGeom prst="rect">
            <a:avLst/>
          </a:prstGeom>
        </p:spPr>
      </p:pic>
      <p:pic>
        <p:nvPicPr>
          <p:cNvPr id="5" name="図 4" descr="グラフィカル ユーザー インターフェイス, Web サイト&#10;&#10;説明は自動で生成されたものです">
            <a:extLst>
              <a:ext uri="{FF2B5EF4-FFF2-40B4-BE49-F238E27FC236}">
                <a16:creationId xmlns:a16="http://schemas.microsoft.com/office/drawing/2014/main" id="{12D11554-AE50-3F76-115E-A6B3DEEB2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681" y="4472717"/>
            <a:ext cx="4027305" cy="2199724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B51B480B-5BAD-56E8-D6D0-F5BB82CCA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2203" y="2074969"/>
            <a:ext cx="4027305" cy="2199724"/>
          </a:xfrm>
          <a:prstGeom prst="rect">
            <a:avLst/>
          </a:prstGeom>
        </p:spPr>
      </p:pic>
      <p:pic>
        <p:nvPicPr>
          <p:cNvPr id="7" name="図 6" descr="背景パターン&#10;&#10;説明は自動で生成されたものです">
            <a:extLst>
              <a:ext uri="{FF2B5EF4-FFF2-40B4-BE49-F238E27FC236}">
                <a16:creationId xmlns:a16="http://schemas.microsoft.com/office/drawing/2014/main" id="{C76BC6FB-00B5-59B8-439B-5E08EB41C4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2203" y="4457287"/>
            <a:ext cx="4027305" cy="221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0358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>
                <a:ea typeface="ＭＳ Ｐゴシック"/>
                <a:cs typeface="Calibri Light"/>
              </a:rPr>
              <a:t>デバッグ機能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120378" y="1474460"/>
            <a:ext cx="8784976" cy="27108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「</a:t>
            </a:r>
            <a:r>
              <a:rPr lang="en-US" altLang="ja-JP">
                <a:ea typeface="ＭＳ Ｐゴシック"/>
                <a:cs typeface="Calibri"/>
              </a:rPr>
              <a:t>D+B+G</a:t>
            </a:r>
            <a:r>
              <a:rPr lang="ja-JP" altLang="en-US">
                <a:ea typeface="ＭＳ Ｐゴシック"/>
                <a:cs typeface="Calibri"/>
              </a:rPr>
              <a:t>」キーを同時に押すことで、デバッグ状態に移行する。</a:t>
            </a:r>
            <a:endParaRPr lang="en-US" altLang="ja-JP">
              <a:ea typeface="ＭＳ Ｐゴシック"/>
              <a:cs typeface="Calibri"/>
            </a:endParaRPr>
          </a:p>
          <a:p>
            <a:endParaRPr lang="en-US" altLang="ja-JP">
              <a:ea typeface="ＭＳ Ｐゴシック"/>
              <a:cs typeface="Calibri"/>
            </a:endParaRPr>
          </a:p>
          <a:p>
            <a:r>
              <a:rPr lang="ja-JP" altLang="en-US">
                <a:ea typeface="ＭＳ Ｐゴシック"/>
                <a:cs typeface="Calibri"/>
              </a:rPr>
              <a:t>デバッグ状態では、当たり判定が可視化され、プレイヤーの体力が</a:t>
            </a:r>
            <a:r>
              <a:rPr lang="en-US" altLang="ja-JP">
                <a:ea typeface="ＭＳ Ｐゴシック"/>
                <a:cs typeface="Calibri"/>
              </a:rPr>
              <a:t>0</a:t>
            </a:r>
            <a:r>
              <a:rPr lang="ja-JP" altLang="en-US">
                <a:ea typeface="ＭＳ Ｐゴシック"/>
                <a:cs typeface="Calibri"/>
              </a:rPr>
              <a:t>になっても、リザルト画面に遷移されず、残めがね数が</a:t>
            </a:r>
            <a:r>
              <a:rPr lang="en-US" altLang="ja-JP">
                <a:ea typeface="ＭＳ Ｐゴシック"/>
                <a:cs typeface="Calibri"/>
              </a:rPr>
              <a:t>60000</a:t>
            </a:r>
            <a:r>
              <a:rPr lang="ja-JP" altLang="en-US">
                <a:ea typeface="ＭＳ Ｐゴシック"/>
                <a:cs typeface="Calibri"/>
              </a:rPr>
              <a:t>発になる。</a:t>
            </a:r>
            <a:endParaRPr kumimoji="1" lang="en-US" altLang="ja-JP"/>
          </a:p>
          <a:p>
            <a:pPr marL="0" indent="0">
              <a:buNone/>
            </a:pPr>
            <a:endParaRPr kumimoji="1" lang="en-US" altLang="ja-JP"/>
          </a:p>
          <a:p>
            <a:pPr lvl="1"/>
            <a:endParaRPr kumimoji="1" lang="en-US" altLang="ja-JP"/>
          </a:p>
          <a:p>
            <a:pPr lvl="1"/>
            <a:endParaRPr kumimoji="1" lang="en-US" altLang="ja-JP"/>
          </a:p>
          <a:p>
            <a:endParaRPr kumimoji="1" lang="en-US" altLang="ja-JP"/>
          </a:p>
          <a:p>
            <a:endParaRPr lang="en-US" altLang="ja-JP"/>
          </a:p>
          <a:p>
            <a:pPr lvl="1"/>
            <a:endParaRPr lang="en-US" altLang="ja-JP"/>
          </a:p>
          <a:p>
            <a:pPr lvl="1"/>
            <a:endParaRPr lang="en-US" altLang="ja-JP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22741AB-D4D6-4607-DD48-92302B252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30" y="4278373"/>
            <a:ext cx="3521421" cy="234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689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kumimoji="1" lang="ja-JP" altLang="en-US"/>
              <a:t>画面遷移</a:t>
            </a:r>
          </a:p>
        </p:txBody>
      </p:sp>
      <p:sp>
        <p:nvSpPr>
          <p:cNvPr id="2" name="コンテンツ プレースホルダー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kumimoji="1" lang="ja-JP" altLang="en-US"/>
              <a:t>画遷移図</a:t>
            </a:r>
          </a:p>
        </p:txBody>
      </p:sp>
      <p:pic>
        <p:nvPicPr>
          <p:cNvPr id="3" name="図 2" descr="人, 草, 男, 座る が含まれている画像&#10;&#10;説明は自動で生成されたものです">
            <a:extLst>
              <a:ext uri="{FF2B5EF4-FFF2-40B4-BE49-F238E27FC236}">
                <a16:creationId xmlns:a16="http://schemas.microsoft.com/office/drawing/2014/main" id="{28837414-B695-72D5-7C3C-1C0AA2FF5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1773" y="1177637"/>
            <a:ext cx="2800598" cy="1531860"/>
          </a:xfrm>
          <a:prstGeom prst="rect">
            <a:avLst/>
          </a:prstGeom>
        </p:spPr>
      </p:pic>
      <p:pic>
        <p:nvPicPr>
          <p:cNvPr id="6" name="図 5" descr="グラフィカル ユーザー インターフェイス, Web サイト&#10;&#10;説明は自動で生成されたものです">
            <a:extLst>
              <a:ext uri="{FF2B5EF4-FFF2-40B4-BE49-F238E27FC236}">
                <a16:creationId xmlns:a16="http://schemas.microsoft.com/office/drawing/2014/main" id="{C0488EC3-8B52-64B9-FF60-C7D78A59D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122" y="3215820"/>
            <a:ext cx="2800598" cy="1531860"/>
          </a:xfrm>
          <a:prstGeom prst="rect">
            <a:avLst/>
          </a:prstGeom>
        </p:spPr>
      </p:pic>
      <p:pic>
        <p:nvPicPr>
          <p:cNvPr id="12" name="図 11" descr="テキスト, タイムライン&#10;&#10;説明は自動で生成されたものです">
            <a:extLst>
              <a:ext uri="{FF2B5EF4-FFF2-40B4-BE49-F238E27FC236}">
                <a16:creationId xmlns:a16="http://schemas.microsoft.com/office/drawing/2014/main" id="{7FB179F7-64BA-03A5-23E5-1388DED51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3895" y="789214"/>
            <a:ext cx="2800598" cy="1531860"/>
          </a:xfrm>
          <a:prstGeom prst="rect">
            <a:avLst/>
          </a:prstGeom>
        </p:spPr>
      </p:pic>
      <p:pic>
        <p:nvPicPr>
          <p:cNvPr id="13" name="図 12" descr="ダイアグラム&#10;&#10;説明は自動で生成されたものです">
            <a:extLst>
              <a:ext uri="{FF2B5EF4-FFF2-40B4-BE49-F238E27FC236}">
                <a16:creationId xmlns:a16="http://schemas.microsoft.com/office/drawing/2014/main" id="{DE07B222-F0E4-B444-42DD-7C1DAF2E53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4370" y="3216233"/>
            <a:ext cx="2800598" cy="1531860"/>
          </a:xfrm>
          <a:prstGeom prst="rect">
            <a:avLst/>
          </a:prstGeom>
        </p:spPr>
      </p:pic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A089B87D-6B8C-D8CE-A70E-426B5F86B56C}"/>
              </a:ext>
            </a:extLst>
          </p:cNvPr>
          <p:cNvCxnSpPr/>
          <p:nvPr/>
        </p:nvCxnSpPr>
        <p:spPr>
          <a:xfrm>
            <a:off x="6183086" y="2754084"/>
            <a:ext cx="3959" cy="370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BA690B0C-BBA4-5A86-0CAA-24D99F3EAF1E}"/>
              </a:ext>
            </a:extLst>
          </p:cNvPr>
          <p:cNvCxnSpPr>
            <a:cxnSpLocks/>
            <a:stCxn id="26" idx="1"/>
            <a:endCxn id="6" idx="3"/>
          </p:cNvCxnSpPr>
          <p:nvPr/>
        </p:nvCxnSpPr>
        <p:spPr>
          <a:xfrm flipH="1" flipV="1">
            <a:off x="4074720" y="3981750"/>
            <a:ext cx="754579" cy="2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51D82807-97F6-D510-8A59-125221038808}"/>
              </a:ext>
            </a:extLst>
          </p:cNvPr>
          <p:cNvCxnSpPr>
            <a:cxnSpLocks/>
            <a:stCxn id="26" idx="3"/>
            <a:endCxn id="13" idx="1"/>
          </p:cNvCxnSpPr>
          <p:nvPr/>
        </p:nvCxnSpPr>
        <p:spPr>
          <a:xfrm flipV="1">
            <a:off x="7629897" y="3982163"/>
            <a:ext cx="764473" cy="2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909FFD10-8D4C-4866-9CEA-54231DFF9DE1}"/>
              </a:ext>
            </a:extLst>
          </p:cNvPr>
          <p:cNvCxnSpPr/>
          <p:nvPr/>
        </p:nvCxnSpPr>
        <p:spPr>
          <a:xfrm flipH="1" flipV="1">
            <a:off x="7724034" y="1840799"/>
            <a:ext cx="1341910" cy="593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コネクタ: カギ線 10">
            <a:extLst>
              <a:ext uri="{FF2B5EF4-FFF2-40B4-BE49-F238E27FC236}">
                <a16:creationId xmlns:a16="http://schemas.microsoft.com/office/drawing/2014/main" id="{F3AC7040-445F-96A6-7FD9-10ECA37AD39D}"/>
              </a:ext>
            </a:extLst>
          </p:cNvPr>
          <p:cNvCxnSpPr/>
          <p:nvPr/>
        </p:nvCxnSpPr>
        <p:spPr>
          <a:xfrm flipV="1">
            <a:off x="2676126" y="2420086"/>
            <a:ext cx="2032880" cy="529882"/>
          </a:xfrm>
          <a:prstGeom prst="bentConnector3">
            <a:avLst>
              <a:gd name="adj1" fmla="val 8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コネクタ: カギ線 23">
            <a:extLst>
              <a:ext uri="{FF2B5EF4-FFF2-40B4-BE49-F238E27FC236}">
                <a16:creationId xmlns:a16="http://schemas.microsoft.com/office/drawing/2014/main" id="{38DB607F-7B3A-B0C0-4D60-DBD18F682038}"/>
              </a:ext>
            </a:extLst>
          </p:cNvPr>
          <p:cNvCxnSpPr>
            <a:cxnSpLocks/>
          </p:cNvCxnSpPr>
          <p:nvPr/>
        </p:nvCxnSpPr>
        <p:spPr>
          <a:xfrm flipH="1" flipV="1">
            <a:off x="7757006" y="2420087"/>
            <a:ext cx="2014627" cy="529881"/>
          </a:xfrm>
          <a:prstGeom prst="bentConnector3">
            <a:avLst>
              <a:gd name="adj1" fmla="val 8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図 25" descr="グラフィカル ユーザー インターフェイス, Web サイト&#10;&#10;説明は自動で生成されたものです">
            <a:extLst>
              <a:ext uri="{FF2B5EF4-FFF2-40B4-BE49-F238E27FC236}">
                <a16:creationId xmlns:a16="http://schemas.microsoft.com/office/drawing/2014/main" id="{B9642341-A945-6A48-F8BC-1D3122E2F0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9299" y="3223655"/>
            <a:ext cx="2800598" cy="1521964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35A4A6AF-7B62-5189-0B83-59C07F3874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1773" y="5155869"/>
            <a:ext cx="2800598" cy="1521964"/>
          </a:xfrm>
          <a:prstGeom prst="rect">
            <a:avLst/>
          </a:prstGeom>
        </p:spPr>
      </p:pic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4D4D21CB-CD1B-7E88-5E08-974D66A0B60D}"/>
              </a:ext>
            </a:extLst>
          </p:cNvPr>
          <p:cNvCxnSpPr/>
          <p:nvPr/>
        </p:nvCxnSpPr>
        <p:spPr>
          <a:xfrm flipV="1">
            <a:off x="591169" y="5943971"/>
            <a:ext cx="4081153" cy="6531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8E309E6C-2C2F-8734-8B39-6BAA5D979912}"/>
              </a:ext>
            </a:extLst>
          </p:cNvPr>
          <p:cNvCxnSpPr/>
          <p:nvPr/>
        </p:nvCxnSpPr>
        <p:spPr>
          <a:xfrm flipH="1">
            <a:off x="597706" y="1803015"/>
            <a:ext cx="49679" cy="4223414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8CAAA1A0-84CB-A961-89DA-E31A103216F4}"/>
              </a:ext>
            </a:extLst>
          </p:cNvPr>
          <p:cNvCxnSpPr/>
          <p:nvPr/>
        </p:nvCxnSpPr>
        <p:spPr>
          <a:xfrm>
            <a:off x="638701" y="1802751"/>
            <a:ext cx="4130796" cy="21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CA74D8B7-E5D2-8A83-F020-77B1F7A80C49}"/>
              </a:ext>
            </a:extLst>
          </p:cNvPr>
          <p:cNvCxnSpPr>
            <a:cxnSpLocks/>
          </p:cNvCxnSpPr>
          <p:nvPr/>
        </p:nvCxnSpPr>
        <p:spPr>
          <a:xfrm flipV="1">
            <a:off x="6172553" y="4855668"/>
            <a:ext cx="5394" cy="2157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4748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/>
              <a:t>改版履歴</a:t>
            </a:r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3802992"/>
              </p:ext>
            </p:extLst>
          </p:nvPr>
        </p:nvGraphicFramePr>
        <p:xfrm>
          <a:off x="1248086" y="1580003"/>
          <a:ext cx="8640000" cy="175085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3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2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7267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日付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/>
                        <a:t>Ver</a:t>
                      </a:r>
                      <a:endParaRPr kumimoji="1" lang="ja-JP" altLang="en-US" sz="100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内容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267">
                <a:tc>
                  <a:txBody>
                    <a:bodyPr/>
                    <a:lstStyle/>
                    <a:p>
                      <a:r>
                        <a:rPr kumimoji="1" lang="en-US" altLang="ja-JP" sz="1000"/>
                        <a:t>2023/11/1</a:t>
                      </a:r>
                      <a:endParaRPr kumimoji="1" lang="ja-JP" altLang="en-US" sz="100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/>
                        <a:t>0.1</a:t>
                      </a:r>
                      <a:endParaRPr kumimoji="1" lang="ja-JP" altLang="en-US" sz="100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作成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569">
                <a:tc>
                  <a:txBody>
                    <a:bodyPr/>
                    <a:lstStyle/>
                    <a:p>
                      <a:r>
                        <a:rPr kumimoji="1" lang="en-US" altLang="ja-JP" sz="1000"/>
                        <a:t>2023/11/2</a:t>
                      </a:r>
                    </a:p>
                    <a:p>
                      <a:endParaRPr kumimoji="1" lang="en-US" altLang="ja-JP" sz="1000"/>
                    </a:p>
                    <a:p>
                      <a:endParaRPr kumimoji="1" lang="ja-JP" altLang="en-US" sz="100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/>
                        <a:t>0.2</a:t>
                      </a:r>
                    </a:p>
                    <a:p>
                      <a:endParaRPr kumimoji="1" lang="ja-JP" altLang="en-US" sz="100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tx1"/>
                          </a:solidFill>
                        </a:rPr>
                        <a:t>レビュー反映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/>
                        <a:t>2023/11/3</a:t>
                      </a:r>
                      <a:endParaRPr kumimoji="1" lang="ja-JP" altLang="en-US" sz="1000"/>
                    </a:p>
                    <a:p>
                      <a:endParaRPr kumimoji="1" lang="en-US" altLang="ja-JP" sz="100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/>
                        <a:t>0.3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tx1"/>
                          </a:solidFill>
                        </a:rPr>
                        <a:t>レビュー修正</a:t>
                      </a:r>
                      <a:endParaRPr kumimoji="1" lang="en-US" altLang="ja-JP" sz="10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14173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kumimoji="1" lang="ja-JP" altLang="en-US"/>
              <a:t>注意事項・制限事項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612295" y="1430681"/>
            <a:ext cx="8784976" cy="3618057"/>
          </a:xfrm>
        </p:spPr>
        <p:txBody>
          <a:bodyPr>
            <a:normAutofit/>
          </a:bodyPr>
          <a:lstStyle/>
          <a:p>
            <a:r>
              <a:rPr kumimoji="1" lang="ja-JP" altLang="en-US"/>
              <a:t>注意事項</a:t>
            </a:r>
            <a:endParaRPr kumimoji="1" lang="en-US" altLang="ja-JP"/>
          </a:p>
          <a:p>
            <a:pPr marL="0" indent="0">
              <a:buNone/>
            </a:pPr>
            <a:endParaRPr kumimoji="1" lang="en-US" altLang="ja-JP"/>
          </a:p>
          <a:p>
            <a:pPr lvl="1"/>
            <a:r>
              <a:rPr kumimoji="1" lang="ja-JP" altLang="en-US"/>
              <a:t>本体設定にて、画面のサイズを変更しないと、全画面表示されない場合がある。</a:t>
            </a:r>
            <a:endParaRPr kumimoji="1" lang="en-US" altLang="ja-JP"/>
          </a:p>
          <a:p>
            <a:pPr lvl="1"/>
            <a:endParaRPr lang="en-US" altLang="ja-JP"/>
          </a:p>
          <a:p>
            <a:pPr lvl="1"/>
            <a:r>
              <a:rPr kumimoji="1" lang="ja-JP" altLang="en-US"/>
              <a:t>画面遷移の機能を持つ「キー」や「ボタン」を同時に押すと、</a:t>
            </a:r>
            <a:endParaRPr lang="en-US" altLang="ja-JP"/>
          </a:p>
          <a:p>
            <a:pPr marL="457200" lvl="1" indent="0">
              <a:buNone/>
            </a:pPr>
            <a:r>
              <a:rPr lang="ja-JP" altLang="en-US"/>
              <a:t>　画面遷移の順序が変更される場合がある。</a:t>
            </a:r>
            <a:endParaRPr kumimoji="1" lang="en-US" altLang="ja-JP"/>
          </a:p>
          <a:p>
            <a:endParaRPr lang="en-US" altLang="ja-JP"/>
          </a:p>
          <a:p>
            <a:pPr lvl="1"/>
            <a:endParaRPr lang="en-US" altLang="ja-JP"/>
          </a:p>
          <a:p>
            <a:pPr lvl="1"/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501587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/>
              <a:t>はじめに</a:t>
            </a:r>
            <a:endParaRPr kumimoji="1" lang="ja-JP" altLang="en-US"/>
          </a:p>
        </p:txBody>
      </p:sp>
      <p:sp>
        <p:nvSpPr>
          <p:cNvPr id="26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478430" y="972838"/>
            <a:ext cx="8717280" cy="546473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pPr marL="0" indent="0">
              <a:buNone/>
            </a:pPr>
            <a:r>
              <a:rPr lang="ja-JP" altLang="en-US" sz="3300">
                <a:ea typeface="ＭＳ Ｐゴシック"/>
              </a:rPr>
              <a:t>　</a:t>
            </a:r>
            <a:r>
              <a:rPr lang="ja-JP" altLang="en-US" sz="4400">
                <a:ea typeface="ＭＳ Ｐゴシック"/>
              </a:rPr>
              <a:t>本文書は「</a:t>
            </a:r>
            <a:r>
              <a:rPr lang="ja-JP" altLang="en-US" sz="4400">
                <a:latin typeface="Calibri"/>
                <a:ea typeface="ＭＳ Ｐゴシック"/>
                <a:cs typeface="Calibri"/>
              </a:rPr>
              <a:t>T</a:t>
            </a:r>
            <a:r>
              <a:rPr lang="ja-JP" sz="4400">
                <a:latin typeface="Calibri"/>
                <a:ea typeface="ＭＳ Ｐゴシック"/>
                <a:cs typeface="Calibri"/>
              </a:rPr>
              <a:t>anabetory</a:t>
            </a:r>
            <a:r>
              <a:rPr lang="ja-JP" altLang="en-US" sz="4400">
                <a:ea typeface="ＭＳ Ｐゴシック"/>
              </a:rPr>
              <a:t>」の要件定義仕様を記載します。</a:t>
            </a:r>
            <a:br>
              <a:rPr lang="en-US" altLang="ja-JP" sz="4400"/>
            </a:br>
            <a:r>
              <a:rPr lang="ja-JP" altLang="en-US" sz="3600">
                <a:ea typeface="ＭＳ Ｐゴシック"/>
              </a:rPr>
              <a:t>　</a:t>
            </a:r>
            <a:endParaRPr lang="en-US" altLang="ja-JP" sz="3600">
              <a:ea typeface="ＭＳ Ｐゴシック"/>
              <a:cs typeface="Calibri"/>
            </a:endParaRPr>
          </a:p>
          <a:p>
            <a:pPr marL="0" indent="0">
              <a:buNone/>
            </a:pPr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36465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kumimoji="1" lang="ja-JP" altLang="en-US"/>
              <a:t>開発環境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407083" y="1461641"/>
            <a:ext cx="8784976" cy="494938"/>
          </a:xfrm>
        </p:spPr>
        <p:txBody>
          <a:bodyPr/>
          <a:lstStyle/>
          <a:p>
            <a:r>
              <a:rPr kumimoji="1" lang="ja-JP" altLang="en-US"/>
              <a:t>開発環境</a:t>
            </a:r>
            <a:endParaRPr kumimoji="1" lang="en-US" altLang="ja-JP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7654166"/>
              </p:ext>
            </p:extLst>
          </p:nvPr>
        </p:nvGraphicFramePr>
        <p:xfrm>
          <a:off x="1497571" y="1956579"/>
          <a:ext cx="8604000" cy="10972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1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項目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内容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200"/>
                        <a:t>PC</a:t>
                      </a:r>
                      <a:r>
                        <a:rPr kumimoji="1" lang="ja-JP" altLang="en-US" sz="1200"/>
                        <a:t>環境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/>
                        <a:t>Windows10</a:t>
                      </a:r>
                      <a:endParaRPr kumimoji="1" lang="ja-JP" altLang="en-US" sz="120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200"/>
                        <a:t>IDE</a:t>
                      </a:r>
                      <a:endParaRPr kumimoji="1" lang="ja-JP" altLang="en-US" sz="120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200">
                          <a:solidFill>
                            <a:schemeClr val="tx1"/>
                          </a:solidFill>
                        </a:rPr>
                        <a:t>Eclipse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200"/>
                        <a:t>開発言語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200"/>
                        <a:t>Java</a:t>
                      </a:r>
                      <a:endParaRPr lang="ja-JP" altLang="en-US" sz="120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7223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kumimoji="1" lang="ja-JP" altLang="en-US"/>
              <a:t>実行環境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434826" y="1529378"/>
            <a:ext cx="8784976" cy="81461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ja-JP" altLang="en-US"/>
              <a:t>実行環境</a:t>
            </a:r>
            <a:endParaRPr lang="en-US" altLang="ja-JP"/>
          </a:p>
          <a:p>
            <a:pPr marL="0" indent="0">
              <a:buNone/>
            </a:pPr>
            <a:r>
              <a:rPr lang="en-US" altLang="ja-JP">
                <a:solidFill>
                  <a:srgbClr val="000000"/>
                </a:solidFill>
                <a:ea typeface="ＭＳ Ｐゴシック"/>
              </a:rPr>
              <a:t>【PC】</a:t>
            </a:r>
            <a:endParaRPr lang="en-US" altLang="ja-JP">
              <a:solidFill>
                <a:srgbClr val="000000"/>
              </a:solidFill>
              <a:ea typeface="ＭＳ Ｐゴシック"/>
              <a:cs typeface="Calibri"/>
            </a:endParaRPr>
          </a:p>
          <a:p>
            <a:pPr marL="0" indent="0">
              <a:buNone/>
            </a:pPr>
            <a:endParaRPr kumimoji="1" lang="ja-JP" altLang="en-US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1566794"/>
              </p:ext>
            </p:extLst>
          </p:nvPr>
        </p:nvGraphicFramePr>
        <p:xfrm>
          <a:off x="1434352" y="2563905"/>
          <a:ext cx="8581256" cy="142989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1372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439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2142"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項目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内容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619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200">
                          <a:solidFill>
                            <a:schemeClr val="tx1"/>
                          </a:solidFill>
                        </a:rPr>
                        <a:t>動作</a:t>
                      </a:r>
                      <a:r>
                        <a:rPr kumimoji="1" lang="en-US" altLang="ja-JP" sz="1200">
                          <a:solidFill>
                            <a:schemeClr val="tx1"/>
                          </a:solidFill>
                        </a:rPr>
                        <a:t>OS</a:t>
                      </a:r>
                      <a:endParaRPr kumimoji="1" lang="ja-JP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200">
                          <a:solidFill>
                            <a:schemeClr val="tx1"/>
                          </a:solidFill>
                        </a:rPr>
                        <a:t>Windows10, Windows11</a:t>
                      </a:r>
                      <a:endParaRPr kumimoji="1" lang="en-US" altLang="ja-JP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33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200">
                          <a:solidFill>
                            <a:schemeClr val="tx1"/>
                          </a:solidFill>
                        </a:rPr>
                        <a:t>必要なソフトウェア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>
                          <a:solidFill>
                            <a:schemeClr val="tx1"/>
                          </a:solidFill>
                        </a:rPr>
                        <a:t>-</a:t>
                      </a:r>
                      <a:endParaRPr kumimoji="1" lang="ja-JP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33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200">
                          <a:solidFill>
                            <a:schemeClr val="tx1"/>
                          </a:solidFill>
                        </a:rPr>
                        <a:t>CPU</a:t>
                      </a:r>
                      <a:endParaRPr kumimoji="1" lang="ja-JP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>
                          <a:solidFill>
                            <a:schemeClr val="tx1"/>
                          </a:solidFill>
                        </a:rPr>
                        <a:t>Pixel</a:t>
                      </a:r>
                      <a:r>
                        <a:rPr kumimoji="1" lang="ja-JP" altLang="en-US" sz="1200">
                          <a:solidFill>
                            <a:schemeClr val="tx1"/>
                          </a:solidFill>
                        </a:rPr>
                        <a:t>または</a:t>
                      </a:r>
                      <a:r>
                        <a:rPr kumimoji="1" lang="en-US" altLang="ja-JP" sz="1200">
                          <a:solidFill>
                            <a:schemeClr val="tx1"/>
                          </a:solidFill>
                        </a:rPr>
                        <a:t>Xperia</a:t>
                      </a:r>
                      <a:r>
                        <a:rPr kumimoji="1" lang="ja-JP" altLang="en-US" sz="1200">
                          <a:solidFill>
                            <a:schemeClr val="tx1"/>
                          </a:solidFill>
                        </a:rPr>
                        <a:t>の最上位機種スペックに準拠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7133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200">
                          <a:solidFill>
                            <a:schemeClr val="tx1"/>
                          </a:solidFill>
                        </a:rPr>
                        <a:t>メモリ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>
                          <a:solidFill>
                            <a:schemeClr val="tx1"/>
                          </a:solidFill>
                        </a:rPr>
                        <a:t>同上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741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kumimoji="1" lang="ja-JP" altLang="en-US"/>
              <a:t>機能一本化</a:t>
            </a:r>
          </a:p>
        </p:txBody>
      </p:sp>
      <p:sp>
        <p:nvSpPr>
          <p:cNvPr id="5" name="円/楕円 4"/>
          <p:cNvSpPr/>
          <p:nvPr/>
        </p:nvSpPr>
        <p:spPr bwMode="auto">
          <a:xfrm>
            <a:off x="4231138" y="1348788"/>
            <a:ext cx="2452922" cy="17170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>
                <a:solidFill>
                  <a:schemeClr val="bg1"/>
                </a:solidFill>
                <a:latin typeface="ＭＳ Ｐゴシック"/>
                <a:ea typeface="ＭＳ Ｐゴシック"/>
              </a:rPr>
              <a:t>Tanabetory</a:t>
            </a:r>
          </a:p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メインアプリ</a:t>
            </a:r>
          </a:p>
        </p:txBody>
      </p:sp>
      <p:cxnSp>
        <p:nvCxnSpPr>
          <p:cNvPr id="12" name="直線矢印コネクタ 11"/>
          <p:cNvCxnSpPr>
            <a:cxnSpLocks/>
            <a:stCxn id="5" idx="2"/>
            <a:endCxn id="46" idx="3"/>
          </p:cNvCxnSpPr>
          <p:nvPr/>
        </p:nvCxnSpPr>
        <p:spPr bwMode="auto">
          <a:xfrm flipH="1" flipV="1">
            <a:off x="3053819" y="1643129"/>
            <a:ext cx="1177319" cy="564176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sp>
        <p:nvSpPr>
          <p:cNvPr id="28" name="円/楕円 27"/>
          <p:cNvSpPr/>
          <p:nvPr/>
        </p:nvSpPr>
        <p:spPr bwMode="auto">
          <a:xfrm>
            <a:off x="9625386" y="1548091"/>
            <a:ext cx="2113831" cy="81398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ja-JP" b="1" err="1">
                <a:solidFill>
                  <a:schemeClr val="bg1"/>
                </a:solidFill>
                <a:latin typeface="+mj-ea"/>
                <a:ea typeface="+mj-ea"/>
              </a:rPr>
              <a:t>Awt</a:t>
            </a:r>
            <a:r>
              <a:rPr lang="en-US" altLang="ja-JP" b="1">
                <a:solidFill>
                  <a:schemeClr val="bg1"/>
                </a:solidFill>
                <a:latin typeface="+mj-ea"/>
                <a:ea typeface="+mj-ea"/>
              </a:rPr>
              <a:t> </a:t>
            </a:r>
          </a:p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ライブラリ</a:t>
            </a:r>
            <a:endParaRPr lang="en-US" altLang="ja-JP" b="1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ja-JP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1" name="コンテンツ プレースホルダー 2">
            <a:extLst>
              <a:ext uri="{FF2B5EF4-FFF2-40B4-BE49-F238E27FC236}">
                <a16:creationId xmlns:a16="http://schemas.microsoft.com/office/drawing/2014/main" id="{BAEE4A0A-E35A-4093-AA63-5FF380A0456C}"/>
              </a:ext>
            </a:extLst>
          </p:cNvPr>
          <p:cNvSpPr txBox="1">
            <a:spLocks/>
          </p:cNvSpPr>
          <p:nvPr/>
        </p:nvSpPr>
        <p:spPr bwMode="gray">
          <a:xfrm>
            <a:off x="1589629" y="776810"/>
            <a:ext cx="8784976" cy="349487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0000" indent="-180000" algn="l" rtl="0" eaLnBrk="1" fontAlgn="base" hangingPunct="0">
              <a:spcBef>
                <a:spcPts val="500"/>
              </a:spcBef>
              <a:spcAft>
                <a:spcPct val="0"/>
              </a:spcAft>
              <a:buClr>
                <a:schemeClr val="accent6"/>
              </a:buClr>
              <a:buFont typeface="Arial" panose="020B0604020202020204" pitchFamily="34" charset="0"/>
              <a:buChar char="▌"/>
              <a:defRPr kumimoji="1" lang="ja-JP" altLang="en-US" sz="2000" b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-180000" algn="l" rtl="0" eaLnBrk="1" fontAlgn="base" hangingPunct="0">
              <a:spcBef>
                <a:spcPts val="500"/>
              </a:spcBef>
              <a:spcAft>
                <a:spcPct val="0"/>
              </a:spcAft>
              <a:buClr>
                <a:schemeClr val="accent6"/>
              </a:buClr>
              <a:buFont typeface="Wingdings" pitchFamily="2" charset="2"/>
              <a:buChar char="l"/>
              <a:defRPr kumimoji="1" lang="ja-JP" altLang="en-US" sz="1600" b="0" noProof="0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468000" indent="-108000" algn="l" rtl="0" eaLnBrk="1" fontAlgn="base" hangingPunct="0">
              <a:spcBef>
                <a:spcPts val="500"/>
              </a:spcBef>
              <a:spcAft>
                <a:spcPct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  <a:defRPr kumimoji="1" lang="ja-JP" altLang="en-US" sz="1400" b="0" noProof="0" dirty="0" smtClean="0">
                <a:solidFill>
                  <a:schemeClr val="tx1"/>
                </a:solidFill>
                <a:latin typeface="+mn-lt"/>
                <a:ea typeface="+mn-ea"/>
              </a:defRPr>
            </a:lvl3pPr>
            <a:lvl4pPr marL="576000" indent="-108000" algn="l" rtl="0" eaLnBrk="1" fontAlgn="base" hangingPunct="0">
              <a:spcBef>
                <a:spcPts val="500"/>
              </a:spcBef>
              <a:spcAft>
                <a:spcPct val="0"/>
              </a:spcAft>
              <a:buClr>
                <a:schemeClr val="accent6"/>
              </a:buClr>
              <a:buFont typeface="Tahoma" pitchFamily="34" charset="0"/>
              <a:buChar char="–"/>
              <a:defRPr kumimoji="1" lang="ja-JP" altLang="en-US" sz="1200" b="0" noProof="0" dirty="0" smtClean="0">
                <a:solidFill>
                  <a:schemeClr val="tx1"/>
                </a:solidFill>
                <a:latin typeface="+mn-lt"/>
                <a:ea typeface="+mn-ea"/>
              </a:defRPr>
            </a:lvl4pPr>
            <a:lvl5pPr marL="735013" indent="-1571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Char char="≫"/>
              <a:defRPr kumimoji="1" sz="1200" b="1">
                <a:solidFill>
                  <a:schemeClr val="tx1"/>
                </a:solidFill>
                <a:latin typeface="+mj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≫"/>
              <a:defRPr kumimoji="1" sz="2000">
                <a:solidFill>
                  <a:schemeClr val="tx1"/>
                </a:solidFill>
                <a:latin typeface="Arial" charset="0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≫"/>
              <a:defRPr kumimoji="1" sz="2000">
                <a:solidFill>
                  <a:schemeClr val="tx1"/>
                </a:solidFill>
                <a:latin typeface="Arial" charset="0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≫"/>
              <a:defRPr kumimoji="1" sz="2000">
                <a:solidFill>
                  <a:schemeClr val="tx1"/>
                </a:solidFill>
                <a:latin typeface="Arial" charset="0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≫"/>
              <a:defRPr kumimoji="1" sz="2000">
                <a:solidFill>
                  <a:schemeClr val="tx1"/>
                </a:solidFill>
                <a:latin typeface="Arial" charset="0"/>
                <a:ea typeface="+mn-ea"/>
              </a:defRPr>
            </a:lvl9pPr>
          </a:lstStyle>
          <a:p>
            <a:r>
              <a:rPr lang="ja-JP" altLang="en-US" kern="0"/>
              <a:t>モジュール構成</a:t>
            </a:r>
          </a:p>
        </p:txBody>
      </p:sp>
      <p:sp>
        <p:nvSpPr>
          <p:cNvPr id="46" name="円/楕円 7">
            <a:extLst>
              <a:ext uri="{FF2B5EF4-FFF2-40B4-BE49-F238E27FC236}">
                <a16:creationId xmlns:a16="http://schemas.microsoft.com/office/drawing/2014/main" id="{1996D4E2-47DC-43F9-B154-C3299C879101}"/>
              </a:ext>
            </a:extLst>
          </p:cNvPr>
          <p:cNvSpPr/>
          <p:nvPr/>
        </p:nvSpPr>
        <p:spPr bwMode="auto">
          <a:xfrm>
            <a:off x="1509698" y="1159702"/>
            <a:ext cx="1544121" cy="96685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キー操作機能</a:t>
            </a:r>
          </a:p>
        </p:txBody>
      </p: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8D49842D-0493-4468-955A-B4A11DB8B264}"/>
              </a:ext>
            </a:extLst>
          </p:cNvPr>
          <p:cNvCxnSpPr>
            <a:cxnSpLocks/>
            <a:stCxn id="5" idx="2"/>
            <a:endCxn id="31" idx="3"/>
          </p:cNvCxnSpPr>
          <p:nvPr/>
        </p:nvCxnSpPr>
        <p:spPr bwMode="auto">
          <a:xfrm flipH="1">
            <a:off x="1938850" y="2207305"/>
            <a:ext cx="2292288" cy="528211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45C4278-DC1E-4C59-A9FD-C6720369D10D}"/>
              </a:ext>
            </a:extLst>
          </p:cNvPr>
          <p:cNvCxnSpPr>
            <a:cxnSpLocks/>
            <a:stCxn id="5" idx="6"/>
            <a:endCxn id="28" idx="2"/>
          </p:cNvCxnSpPr>
          <p:nvPr/>
        </p:nvCxnSpPr>
        <p:spPr bwMode="auto">
          <a:xfrm flipV="1">
            <a:off x="6684060" y="1955083"/>
            <a:ext cx="2941326" cy="252222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D71712BA-D430-48F1-8EAF-72D6DDB350C0}"/>
              </a:ext>
            </a:extLst>
          </p:cNvPr>
          <p:cNvCxnSpPr>
            <a:cxnSpLocks/>
            <a:stCxn id="5" idx="6"/>
            <a:endCxn id="23" idx="2"/>
          </p:cNvCxnSpPr>
          <p:nvPr/>
        </p:nvCxnSpPr>
        <p:spPr bwMode="auto">
          <a:xfrm flipV="1">
            <a:off x="6684060" y="1304620"/>
            <a:ext cx="1832190" cy="902685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sp>
        <p:nvSpPr>
          <p:cNvPr id="23" name="円/楕円 27">
            <a:extLst>
              <a:ext uri="{FF2B5EF4-FFF2-40B4-BE49-F238E27FC236}">
                <a16:creationId xmlns:a16="http://schemas.microsoft.com/office/drawing/2014/main" id="{7B9F99F8-FD7A-467A-BE07-917DF31986E9}"/>
              </a:ext>
            </a:extLst>
          </p:cNvPr>
          <p:cNvSpPr/>
          <p:nvPr/>
        </p:nvSpPr>
        <p:spPr bwMode="auto">
          <a:xfrm>
            <a:off x="8516250" y="979447"/>
            <a:ext cx="2086121" cy="65034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ja-JP" b="1">
                <a:solidFill>
                  <a:schemeClr val="bg1"/>
                </a:solidFill>
                <a:latin typeface="+mj-ea"/>
                <a:ea typeface="+mj-ea"/>
              </a:rPr>
            </a:br>
            <a:r>
              <a:rPr lang="en-US" altLang="ja-JP" b="1">
                <a:solidFill>
                  <a:schemeClr val="bg1"/>
                </a:solidFill>
                <a:latin typeface="+mj-ea"/>
                <a:ea typeface="+mj-ea"/>
              </a:rPr>
              <a:t>Swing </a:t>
            </a:r>
          </a:p>
          <a:p>
            <a:pPr algn="ctr"/>
            <a:r>
              <a:rPr lang="ja-JP" altLang="en-US" sz="1600" b="1">
                <a:solidFill>
                  <a:schemeClr val="bg1"/>
                </a:solidFill>
                <a:latin typeface="+mj-ea"/>
                <a:ea typeface="+mj-ea"/>
              </a:rPr>
              <a:t>ライブラリ</a:t>
            </a:r>
            <a:endParaRPr lang="en-US" altLang="ja-JP" sz="1600" b="1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ja-JP" altLang="en-US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9" name="円/楕円 7">
            <a:extLst>
              <a:ext uri="{FF2B5EF4-FFF2-40B4-BE49-F238E27FC236}">
                <a16:creationId xmlns:a16="http://schemas.microsoft.com/office/drawing/2014/main" id="{8754C906-6E36-C761-5A2D-8F1AFBAB7F3C}"/>
              </a:ext>
            </a:extLst>
          </p:cNvPr>
          <p:cNvSpPr/>
          <p:nvPr/>
        </p:nvSpPr>
        <p:spPr bwMode="auto">
          <a:xfrm>
            <a:off x="1967244" y="5710948"/>
            <a:ext cx="1544121" cy="96685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死神</a:t>
            </a:r>
            <a:endParaRPr lang="en-US" altLang="ja-JP" b="1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機能</a:t>
            </a:r>
          </a:p>
        </p:txBody>
      </p:sp>
      <p:sp>
        <p:nvSpPr>
          <p:cNvPr id="30" name="円/楕円 7">
            <a:extLst>
              <a:ext uri="{FF2B5EF4-FFF2-40B4-BE49-F238E27FC236}">
                <a16:creationId xmlns:a16="http://schemas.microsoft.com/office/drawing/2014/main" id="{3404B14D-D8FE-2A43-5AEF-74863C2AF10F}"/>
              </a:ext>
            </a:extLst>
          </p:cNvPr>
          <p:cNvSpPr/>
          <p:nvPr/>
        </p:nvSpPr>
        <p:spPr bwMode="auto">
          <a:xfrm>
            <a:off x="5485993" y="5841716"/>
            <a:ext cx="1544121" cy="96685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オブジェクト</a:t>
            </a:r>
            <a:endParaRPr lang="en-US" altLang="ja-JP" b="1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機能</a:t>
            </a:r>
          </a:p>
        </p:txBody>
      </p:sp>
      <p:sp>
        <p:nvSpPr>
          <p:cNvPr id="31" name="円/楕円 7">
            <a:extLst>
              <a:ext uri="{FF2B5EF4-FFF2-40B4-BE49-F238E27FC236}">
                <a16:creationId xmlns:a16="http://schemas.microsoft.com/office/drawing/2014/main" id="{6A3B3D00-ABA3-2C69-7507-7D6E7BD3AAAA}"/>
              </a:ext>
            </a:extLst>
          </p:cNvPr>
          <p:cNvSpPr/>
          <p:nvPr/>
        </p:nvSpPr>
        <p:spPr bwMode="auto">
          <a:xfrm>
            <a:off x="394729" y="2252089"/>
            <a:ext cx="1544121" cy="96685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プレイヤー</a:t>
            </a:r>
            <a:br>
              <a:rPr lang="en-US" altLang="ja-JP" b="1">
                <a:solidFill>
                  <a:schemeClr val="bg1"/>
                </a:solidFill>
                <a:latin typeface="+mj-ea"/>
                <a:ea typeface="+mj-ea"/>
              </a:rPr>
            </a:br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機能</a:t>
            </a:r>
          </a:p>
        </p:txBody>
      </p:sp>
      <p:sp>
        <p:nvSpPr>
          <p:cNvPr id="32" name="円/楕円 7">
            <a:extLst>
              <a:ext uri="{FF2B5EF4-FFF2-40B4-BE49-F238E27FC236}">
                <a16:creationId xmlns:a16="http://schemas.microsoft.com/office/drawing/2014/main" id="{A058B1FB-F75F-34A8-BF6D-067B6ECEA22A}"/>
              </a:ext>
            </a:extLst>
          </p:cNvPr>
          <p:cNvSpPr/>
          <p:nvPr/>
        </p:nvSpPr>
        <p:spPr bwMode="auto">
          <a:xfrm>
            <a:off x="681297" y="3482367"/>
            <a:ext cx="1544121" cy="96685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攻撃機能</a:t>
            </a:r>
          </a:p>
        </p:txBody>
      </p:sp>
      <p:sp>
        <p:nvSpPr>
          <p:cNvPr id="33" name="円/楕円 7">
            <a:extLst>
              <a:ext uri="{FF2B5EF4-FFF2-40B4-BE49-F238E27FC236}">
                <a16:creationId xmlns:a16="http://schemas.microsoft.com/office/drawing/2014/main" id="{AF68B8DF-F741-7988-45A4-32DA37C027F1}"/>
              </a:ext>
            </a:extLst>
          </p:cNvPr>
          <p:cNvSpPr/>
          <p:nvPr/>
        </p:nvSpPr>
        <p:spPr bwMode="auto">
          <a:xfrm>
            <a:off x="3818299" y="5841716"/>
            <a:ext cx="1544121" cy="96685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ボスキャラクター機能</a:t>
            </a:r>
          </a:p>
        </p:txBody>
      </p:sp>
      <p:sp>
        <p:nvSpPr>
          <p:cNvPr id="34" name="円/楕円 7">
            <a:extLst>
              <a:ext uri="{FF2B5EF4-FFF2-40B4-BE49-F238E27FC236}">
                <a16:creationId xmlns:a16="http://schemas.microsoft.com/office/drawing/2014/main" id="{18126B8F-E595-320E-F39A-8F83A16A995C}"/>
              </a:ext>
            </a:extLst>
          </p:cNvPr>
          <p:cNvSpPr/>
          <p:nvPr/>
        </p:nvSpPr>
        <p:spPr bwMode="auto">
          <a:xfrm>
            <a:off x="1166789" y="4619662"/>
            <a:ext cx="1544121" cy="96685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敵キャラクター機能</a:t>
            </a:r>
          </a:p>
        </p:txBody>
      </p:sp>
      <p:sp>
        <p:nvSpPr>
          <p:cNvPr id="36" name="円/楕円 7">
            <a:extLst>
              <a:ext uri="{FF2B5EF4-FFF2-40B4-BE49-F238E27FC236}">
                <a16:creationId xmlns:a16="http://schemas.microsoft.com/office/drawing/2014/main" id="{45DA6B93-B094-646D-9F89-BF588F0CF516}"/>
              </a:ext>
            </a:extLst>
          </p:cNvPr>
          <p:cNvSpPr/>
          <p:nvPr/>
        </p:nvSpPr>
        <p:spPr bwMode="auto">
          <a:xfrm>
            <a:off x="7125293" y="5597763"/>
            <a:ext cx="1544121" cy="96685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当たり判定</a:t>
            </a:r>
            <a:endParaRPr lang="en-US" altLang="ja-JP" b="1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機能</a:t>
            </a:r>
          </a:p>
        </p:txBody>
      </p:sp>
      <p:sp>
        <p:nvSpPr>
          <p:cNvPr id="37" name="円/楕円 7">
            <a:extLst>
              <a:ext uri="{FF2B5EF4-FFF2-40B4-BE49-F238E27FC236}">
                <a16:creationId xmlns:a16="http://schemas.microsoft.com/office/drawing/2014/main" id="{D7D16EA6-3FCC-475B-617E-BA2F07F45F2F}"/>
              </a:ext>
            </a:extLst>
          </p:cNvPr>
          <p:cNvSpPr/>
          <p:nvPr/>
        </p:nvSpPr>
        <p:spPr bwMode="auto">
          <a:xfrm>
            <a:off x="8182138" y="4571945"/>
            <a:ext cx="1544121" cy="96685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ja-JP" b="1">
                <a:solidFill>
                  <a:schemeClr val="bg1"/>
                </a:solidFill>
                <a:latin typeface="+mj-ea"/>
                <a:ea typeface="+mj-ea"/>
              </a:rPr>
              <a:t>3</a:t>
            </a:r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レーン機能</a:t>
            </a:r>
          </a:p>
        </p:txBody>
      </p:sp>
      <p:sp>
        <p:nvSpPr>
          <p:cNvPr id="39" name="円/楕円 7">
            <a:extLst>
              <a:ext uri="{FF2B5EF4-FFF2-40B4-BE49-F238E27FC236}">
                <a16:creationId xmlns:a16="http://schemas.microsoft.com/office/drawing/2014/main" id="{738F77EE-CBC5-5857-1472-D1C7D95E57DD}"/>
              </a:ext>
            </a:extLst>
          </p:cNvPr>
          <p:cNvSpPr/>
          <p:nvPr/>
        </p:nvSpPr>
        <p:spPr bwMode="auto">
          <a:xfrm>
            <a:off x="9034919" y="3544695"/>
            <a:ext cx="1544121" cy="96685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背景変化</a:t>
            </a:r>
            <a:br>
              <a:rPr lang="en-US" altLang="ja-JP" b="1">
                <a:solidFill>
                  <a:schemeClr val="bg1"/>
                </a:solidFill>
                <a:latin typeface="+mj-ea"/>
                <a:ea typeface="+mj-ea"/>
              </a:rPr>
            </a:br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機能</a:t>
            </a:r>
          </a:p>
        </p:txBody>
      </p: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7527F5A0-7D59-A5A2-B66E-9DD6A1F8B0F9}"/>
              </a:ext>
            </a:extLst>
          </p:cNvPr>
          <p:cNvCxnSpPr>
            <a:cxnSpLocks/>
            <a:stCxn id="5" idx="3"/>
            <a:endCxn id="32" idx="3"/>
          </p:cNvCxnSpPr>
          <p:nvPr/>
        </p:nvCxnSpPr>
        <p:spPr bwMode="auto">
          <a:xfrm flipH="1">
            <a:off x="2225418" y="2814368"/>
            <a:ext cx="2364942" cy="1151426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50BF6902-8E68-C8BB-6B5F-04BB41CCDD63}"/>
              </a:ext>
            </a:extLst>
          </p:cNvPr>
          <p:cNvCxnSpPr>
            <a:cxnSpLocks/>
            <a:stCxn id="5" idx="3"/>
            <a:endCxn id="34" idx="3"/>
          </p:cNvCxnSpPr>
          <p:nvPr/>
        </p:nvCxnSpPr>
        <p:spPr bwMode="auto">
          <a:xfrm flipH="1">
            <a:off x="2710910" y="2814368"/>
            <a:ext cx="1879450" cy="2288721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F7724502-C12F-C9E8-9AF6-6DD00CFBCF2E}"/>
              </a:ext>
            </a:extLst>
          </p:cNvPr>
          <p:cNvCxnSpPr>
            <a:cxnSpLocks/>
            <a:stCxn id="5" idx="4"/>
            <a:endCxn id="29" idx="3"/>
          </p:cNvCxnSpPr>
          <p:nvPr/>
        </p:nvCxnSpPr>
        <p:spPr bwMode="auto">
          <a:xfrm flipH="1">
            <a:off x="3511365" y="3065822"/>
            <a:ext cx="1946234" cy="3128553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D0CF4387-6C52-FBA2-E4E6-91CDD3F4DEE2}"/>
              </a:ext>
            </a:extLst>
          </p:cNvPr>
          <p:cNvCxnSpPr>
            <a:cxnSpLocks/>
            <a:stCxn id="5" idx="4"/>
            <a:endCxn id="33" idx="0"/>
          </p:cNvCxnSpPr>
          <p:nvPr/>
        </p:nvCxnSpPr>
        <p:spPr bwMode="auto">
          <a:xfrm flipH="1">
            <a:off x="4590360" y="3065822"/>
            <a:ext cx="867239" cy="2775894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47DBF8D3-63A1-A7B2-285E-A14FB08A7FB1}"/>
              </a:ext>
            </a:extLst>
          </p:cNvPr>
          <p:cNvCxnSpPr>
            <a:cxnSpLocks/>
            <a:stCxn id="5" idx="4"/>
            <a:endCxn id="30" idx="0"/>
          </p:cNvCxnSpPr>
          <p:nvPr/>
        </p:nvCxnSpPr>
        <p:spPr bwMode="auto">
          <a:xfrm>
            <a:off x="5457599" y="3065822"/>
            <a:ext cx="800455" cy="2775894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0BE34BBC-2478-5352-5027-05523F64AF58}"/>
              </a:ext>
            </a:extLst>
          </p:cNvPr>
          <p:cNvCxnSpPr>
            <a:cxnSpLocks/>
            <a:stCxn id="5" idx="5"/>
            <a:endCxn id="36" idx="0"/>
          </p:cNvCxnSpPr>
          <p:nvPr/>
        </p:nvCxnSpPr>
        <p:spPr bwMode="auto">
          <a:xfrm>
            <a:off x="6324838" y="2814368"/>
            <a:ext cx="1572516" cy="2783395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1685B25C-216C-2F5B-0BEB-E38624C031C9}"/>
              </a:ext>
            </a:extLst>
          </p:cNvPr>
          <p:cNvCxnSpPr>
            <a:cxnSpLocks/>
            <a:stCxn id="5" idx="5"/>
            <a:endCxn id="37" idx="1"/>
          </p:cNvCxnSpPr>
          <p:nvPr/>
        </p:nvCxnSpPr>
        <p:spPr bwMode="auto">
          <a:xfrm>
            <a:off x="6324838" y="2814368"/>
            <a:ext cx="1857300" cy="2241004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3ECCAC31-B12A-759C-DBC2-691CCF793711}"/>
              </a:ext>
            </a:extLst>
          </p:cNvPr>
          <p:cNvCxnSpPr>
            <a:cxnSpLocks/>
            <a:stCxn id="5" idx="5"/>
            <a:endCxn id="39" idx="1"/>
          </p:cNvCxnSpPr>
          <p:nvPr/>
        </p:nvCxnSpPr>
        <p:spPr bwMode="auto">
          <a:xfrm>
            <a:off x="6324838" y="2814368"/>
            <a:ext cx="2710081" cy="1213754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  <p:sp>
        <p:nvSpPr>
          <p:cNvPr id="90" name="円/楕円 7">
            <a:extLst>
              <a:ext uri="{FF2B5EF4-FFF2-40B4-BE49-F238E27FC236}">
                <a16:creationId xmlns:a16="http://schemas.microsoft.com/office/drawing/2014/main" id="{FB89445D-D6AF-DA50-0459-AD26E5B1A810}"/>
              </a:ext>
            </a:extLst>
          </p:cNvPr>
          <p:cNvSpPr/>
          <p:nvPr/>
        </p:nvSpPr>
        <p:spPr bwMode="auto">
          <a:xfrm>
            <a:off x="9481090" y="2532124"/>
            <a:ext cx="1544121" cy="96685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36000" tIns="36000" rIns="36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デバッグ</a:t>
            </a:r>
            <a:br>
              <a:rPr lang="en-US" altLang="ja-JP" b="1">
                <a:solidFill>
                  <a:schemeClr val="bg1"/>
                </a:solidFill>
                <a:latin typeface="+mj-ea"/>
                <a:ea typeface="+mj-ea"/>
              </a:rPr>
            </a:br>
            <a:r>
              <a:rPr lang="ja-JP" altLang="en-US" b="1">
                <a:solidFill>
                  <a:schemeClr val="bg1"/>
                </a:solidFill>
                <a:latin typeface="+mj-ea"/>
                <a:ea typeface="+mj-ea"/>
              </a:rPr>
              <a:t>機能</a:t>
            </a: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0F1CCC7-4E84-657B-F54B-027148E926BD}"/>
              </a:ext>
            </a:extLst>
          </p:cNvPr>
          <p:cNvCxnSpPr>
            <a:cxnSpLocks/>
            <a:stCxn id="5" idx="6"/>
            <a:endCxn id="90" idx="1"/>
          </p:cNvCxnSpPr>
          <p:nvPr/>
        </p:nvCxnSpPr>
        <p:spPr bwMode="auto">
          <a:xfrm>
            <a:off x="6684060" y="2207305"/>
            <a:ext cx="2797030" cy="808246"/>
          </a:xfrm>
          <a:prstGeom prst="straightConnector1">
            <a:avLst/>
          </a:prstGeom>
          <a:solidFill>
            <a:schemeClr val="bg1"/>
          </a:solidFill>
          <a:ln w="254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665156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661169" y="97393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>
                <a:ea typeface="ＭＳ Ｐゴシック"/>
                <a:cs typeface="Calibri Light"/>
              </a:rPr>
              <a:t>機能概要</a:t>
            </a:r>
            <a:endParaRPr lang="en-US" altLang="ja-JP">
              <a:ea typeface="ＭＳ Ｐゴシック"/>
              <a:cs typeface="Calibri Light"/>
            </a:endParaRP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60A9E62F-53AE-0660-075C-341B192776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873990"/>
              </p:ext>
            </p:extLst>
          </p:nvPr>
        </p:nvGraphicFramePr>
        <p:xfrm>
          <a:off x="1201270" y="950259"/>
          <a:ext cx="9795804" cy="560685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462838">
                  <a:extLst>
                    <a:ext uri="{9D8B030D-6E8A-4147-A177-3AD203B41FA5}">
                      <a16:colId xmlns:a16="http://schemas.microsoft.com/office/drawing/2014/main" val="289165208"/>
                    </a:ext>
                  </a:extLst>
                </a:gridCol>
                <a:gridCol w="7332966">
                  <a:extLst>
                    <a:ext uri="{9D8B030D-6E8A-4147-A177-3AD203B41FA5}">
                      <a16:colId xmlns:a16="http://schemas.microsoft.com/office/drawing/2014/main" val="1949327489"/>
                    </a:ext>
                  </a:extLst>
                </a:gridCol>
              </a:tblGrid>
              <a:tr h="658685">
                <a:tc>
                  <a:txBody>
                    <a:bodyPr/>
                    <a:lstStyle/>
                    <a:p>
                      <a:r>
                        <a:rPr kumimoji="1" lang="ja-JP" altLang="en-US"/>
                        <a:t>モジュール名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説明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5023079"/>
                  </a:ext>
                </a:extLst>
              </a:tr>
              <a:tr h="449834">
                <a:tc>
                  <a:txBody>
                    <a:bodyPr/>
                    <a:lstStyle/>
                    <a:p>
                      <a:r>
                        <a:rPr kumimoji="1" lang="ja-JP" altLang="en-US"/>
                        <a:t>キー操作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ユーザーが操作する各キーの操作方法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61688"/>
                  </a:ext>
                </a:extLst>
              </a:tr>
              <a:tr h="449834">
                <a:tc>
                  <a:txBody>
                    <a:bodyPr/>
                    <a:lstStyle/>
                    <a:p>
                      <a:r>
                        <a:rPr kumimoji="1" lang="ja-JP" altLang="en-US"/>
                        <a:t>プレイヤー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プレイヤーに関する機能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681629"/>
                  </a:ext>
                </a:extLst>
              </a:tr>
              <a:tr h="449834">
                <a:tc>
                  <a:txBody>
                    <a:bodyPr/>
                    <a:lstStyle/>
                    <a:p>
                      <a:r>
                        <a:rPr kumimoji="1" lang="ja-JP" altLang="en-US"/>
                        <a:t>攻撃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プレイヤーの攻撃機能</a:t>
                      </a:r>
                      <a:endParaRPr kumimoji="1" lang="en-US" altLang="ja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893504"/>
                  </a:ext>
                </a:extLst>
              </a:tr>
              <a:tr h="449834">
                <a:tc>
                  <a:txBody>
                    <a:bodyPr/>
                    <a:lstStyle/>
                    <a:p>
                      <a:r>
                        <a:rPr kumimoji="1" lang="ja-JP" altLang="en-US"/>
                        <a:t>敵キャラクター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敵キャラクターに関する機能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012156"/>
                  </a:ext>
                </a:extLst>
              </a:tr>
              <a:tr h="449834">
                <a:tc>
                  <a:txBody>
                    <a:bodyPr/>
                    <a:lstStyle/>
                    <a:p>
                      <a:r>
                        <a:rPr kumimoji="1" lang="ja-JP" altLang="en-US"/>
                        <a:t>死神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死神キャラクターに関する機能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3591553"/>
                  </a:ext>
                </a:extLst>
              </a:tr>
              <a:tr h="449834">
                <a:tc>
                  <a:txBody>
                    <a:bodyPr/>
                    <a:lstStyle/>
                    <a:p>
                      <a:r>
                        <a:rPr kumimoji="1" lang="ja-JP" altLang="en-US"/>
                        <a:t>ボスキャラクター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ボスキャラクターに関する機能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33530"/>
                  </a:ext>
                </a:extLst>
              </a:tr>
              <a:tr h="449834">
                <a:tc>
                  <a:txBody>
                    <a:bodyPr/>
                    <a:lstStyle/>
                    <a:p>
                      <a:r>
                        <a:rPr kumimoji="1" lang="ja-JP" altLang="en-US"/>
                        <a:t>オブジェクト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オブジェクトに関する機能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094024"/>
                  </a:ext>
                </a:extLst>
              </a:tr>
              <a:tr h="449834">
                <a:tc>
                  <a:txBody>
                    <a:bodyPr/>
                    <a:lstStyle/>
                    <a:p>
                      <a:r>
                        <a:rPr kumimoji="1" lang="ja-JP" altLang="en-US"/>
                        <a:t>当たり判定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プレイヤー、敵キャラクター、オブジェクトの当たり判定機能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419361"/>
                  </a:ext>
                </a:extLst>
              </a:tr>
              <a:tr h="449834">
                <a:tc>
                  <a:txBody>
                    <a:bodyPr/>
                    <a:lstStyle/>
                    <a:p>
                      <a:r>
                        <a:rPr kumimoji="1" lang="en-US" altLang="ja-JP"/>
                        <a:t>3</a:t>
                      </a:r>
                      <a:r>
                        <a:rPr kumimoji="1" lang="ja-JP" altLang="en-US"/>
                        <a:t>レーンシステム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上下３レーンに移動する機能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6447349"/>
                  </a:ext>
                </a:extLst>
              </a:tr>
              <a:tr h="449834">
                <a:tc>
                  <a:txBody>
                    <a:bodyPr/>
                    <a:lstStyle/>
                    <a:p>
                      <a:r>
                        <a:rPr kumimoji="1" lang="ja-JP" altLang="en-US"/>
                        <a:t>背景変化システム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背景が変化する機能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0909925"/>
                  </a:ext>
                </a:extLst>
              </a:tr>
              <a:tr h="449834">
                <a:tc>
                  <a:txBody>
                    <a:bodyPr/>
                    <a:lstStyle/>
                    <a:p>
                      <a:r>
                        <a:rPr kumimoji="1" lang="ja-JP" altLang="en-US"/>
                        <a:t>デバッグ機能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デバッグ状態に移行する機能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7302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3041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>
                <a:ea typeface="ＭＳ Ｐゴシック"/>
                <a:cs typeface="Calibri Light"/>
              </a:rPr>
              <a:t>キー操作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B7A7CF2-8548-0915-BA59-C8B33B20A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9" y="4209821"/>
            <a:ext cx="6172735" cy="2648179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7403DDD-1A5A-33A4-A7D3-821BA9ABA0D1}"/>
              </a:ext>
            </a:extLst>
          </p:cNvPr>
          <p:cNvSpPr/>
          <p:nvPr/>
        </p:nvSpPr>
        <p:spPr>
          <a:xfrm>
            <a:off x="5350300" y="6179839"/>
            <a:ext cx="328926" cy="30567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760952D6-48E8-20E3-1220-A65C14B5CAA4}"/>
              </a:ext>
            </a:extLst>
          </p:cNvPr>
          <p:cNvSpPr/>
          <p:nvPr/>
        </p:nvSpPr>
        <p:spPr>
          <a:xfrm>
            <a:off x="1308100" y="5010535"/>
            <a:ext cx="342418" cy="3606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7FB40677-6660-7AE1-0036-E1E4E3A02A61}"/>
              </a:ext>
            </a:extLst>
          </p:cNvPr>
          <p:cNvSpPr/>
          <p:nvPr/>
        </p:nvSpPr>
        <p:spPr>
          <a:xfrm>
            <a:off x="2168571" y="6148503"/>
            <a:ext cx="1230796" cy="3606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BCBCA736-9815-7A04-1314-ABED1681F313}"/>
              </a:ext>
            </a:extLst>
          </p:cNvPr>
          <p:cNvSpPr/>
          <p:nvPr/>
        </p:nvSpPr>
        <p:spPr>
          <a:xfrm>
            <a:off x="4985600" y="6485512"/>
            <a:ext cx="328926" cy="2510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94AE540-7995-382F-AA47-CE16E59AEF45}"/>
              </a:ext>
            </a:extLst>
          </p:cNvPr>
          <p:cNvSpPr/>
          <p:nvPr/>
        </p:nvSpPr>
        <p:spPr>
          <a:xfrm>
            <a:off x="5350300" y="6485512"/>
            <a:ext cx="328926" cy="2510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0269339-E946-C54A-5EF5-EADA115F42FB}"/>
              </a:ext>
            </a:extLst>
          </p:cNvPr>
          <p:cNvSpPr/>
          <p:nvPr/>
        </p:nvSpPr>
        <p:spPr>
          <a:xfrm>
            <a:off x="5715000" y="6485512"/>
            <a:ext cx="328926" cy="2510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59C3E11D-6B41-AB95-2EE3-F92F936B4926}"/>
              </a:ext>
            </a:extLst>
          </p:cNvPr>
          <p:cNvSpPr/>
          <p:nvPr/>
        </p:nvSpPr>
        <p:spPr>
          <a:xfrm>
            <a:off x="4405518" y="5010535"/>
            <a:ext cx="342418" cy="3606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15EA86C8-4481-5F6B-5FDF-B6734B1F3F33}"/>
              </a:ext>
            </a:extLst>
          </p:cNvPr>
          <p:cNvSpPr/>
          <p:nvPr/>
        </p:nvSpPr>
        <p:spPr>
          <a:xfrm>
            <a:off x="2921622" y="5390357"/>
            <a:ext cx="342418" cy="3606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77BE8722-BC81-CA8E-1C25-07811BB104F6}"/>
              </a:ext>
            </a:extLst>
          </p:cNvPr>
          <p:cNvSpPr/>
          <p:nvPr/>
        </p:nvSpPr>
        <p:spPr>
          <a:xfrm>
            <a:off x="1753574" y="5391667"/>
            <a:ext cx="342418" cy="360680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A7C24B26-97C3-7CA3-C731-2E7956F1E746}"/>
              </a:ext>
            </a:extLst>
          </p:cNvPr>
          <p:cNvSpPr/>
          <p:nvPr/>
        </p:nvSpPr>
        <p:spPr>
          <a:xfrm>
            <a:off x="2642574" y="5760744"/>
            <a:ext cx="342418" cy="360680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B3201C7D-B5B5-45A2-FB62-238E0A30E306}"/>
              </a:ext>
            </a:extLst>
          </p:cNvPr>
          <p:cNvSpPr/>
          <p:nvPr/>
        </p:nvSpPr>
        <p:spPr>
          <a:xfrm>
            <a:off x="2534207" y="5381671"/>
            <a:ext cx="342418" cy="360680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238C04DC-406A-FC7D-9854-E863A1A1DE9E}"/>
              </a:ext>
            </a:extLst>
          </p:cNvPr>
          <p:cNvSpPr/>
          <p:nvPr/>
        </p:nvSpPr>
        <p:spPr>
          <a:xfrm>
            <a:off x="2070185" y="5017448"/>
            <a:ext cx="342418" cy="3606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EC192094-B39E-CDC8-DE37-1795E3698B22}"/>
              </a:ext>
            </a:extLst>
          </p:cNvPr>
          <p:cNvSpPr/>
          <p:nvPr/>
        </p:nvSpPr>
        <p:spPr>
          <a:xfrm>
            <a:off x="2481010" y="5007452"/>
            <a:ext cx="342418" cy="3606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9" name="コネクタ: カギ線 8">
            <a:extLst>
              <a:ext uri="{FF2B5EF4-FFF2-40B4-BE49-F238E27FC236}">
                <a16:creationId xmlns:a16="http://schemas.microsoft.com/office/drawing/2014/main" id="{D1D8CF5D-C6C4-69FA-4E5C-C90C687BC802}"/>
              </a:ext>
            </a:extLst>
          </p:cNvPr>
          <p:cNvCxnSpPr>
            <a:cxnSpLocks/>
          </p:cNvCxnSpPr>
          <p:nvPr/>
        </p:nvCxnSpPr>
        <p:spPr>
          <a:xfrm rot="10800000" flipV="1">
            <a:off x="4576729" y="3238500"/>
            <a:ext cx="2176768" cy="1760156"/>
          </a:xfrm>
          <a:prstGeom prst="bentConnector3">
            <a:avLst>
              <a:gd name="adj1" fmla="val 10037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コネクタ: カギ線 26">
            <a:extLst>
              <a:ext uri="{FF2B5EF4-FFF2-40B4-BE49-F238E27FC236}">
                <a16:creationId xmlns:a16="http://schemas.microsoft.com/office/drawing/2014/main" id="{9B140036-AD15-1DB7-7973-285EAA454D01}"/>
              </a:ext>
            </a:extLst>
          </p:cNvPr>
          <p:cNvCxnSpPr>
            <a:cxnSpLocks/>
            <a:endCxn id="21" idx="0"/>
          </p:cNvCxnSpPr>
          <p:nvPr/>
        </p:nvCxnSpPr>
        <p:spPr>
          <a:xfrm rot="10800000" flipV="1">
            <a:off x="2241394" y="3586452"/>
            <a:ext cx="4524086" cy="1430996"/>
          </a:xfrm>
          <a:prstGeom prst="bentConnector2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コネクタ: カギ線 28">
            <a:extLst>
              <a:ext uri="{FF2B5EF4-FFF2-40B4-BE49-F238E27FC236}">
                <a16:creationId xmlns:a16="http://schemas.microsoft.com/office/drawing/2014/main" id="{9DBC769C-9FDB-496E-2E26-9AD124D6AFB7}"/>
              </a:ext>
            </a:extLst>
          </p:cNvPr>
          <p:cNvCxnSpPr>
            <a:cxnSpLocks/>
            <a:endCxn id="17" idx="0"/>
          </p:cNvCxnSpPr>
          <p:nvPr/>
        </p:nvCxnSpPr>
        <p:spPr>
          <a:xfrm rot="10800000" flipV="1">
            <a:off x="3092831" y="2849033"/>
            <a:ext cx="3645068" cy="2541324"/>
          </a:xfrm>
          <a:prstGeom prst="bentConnector2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コネクタ: カギ線 30">
            <a:extLst>
              <a:ext uri="{FF2B5EF4-FFF2-40B4-BE49-F238E27FC236}">
                <a16:creationId xmlns:a16="http://schemas.microsoft.com/office/drawing/2014/main" id="{37B7DF29-A12D-7DA0-124D-71D588D44CA1}"/>
              </a:ext>
            </a:extLst>
          </p:cNvPr>
          <p:cNvCxnSpPr>
            <a:cxnSpLocks/>
            <a:stCxn id="10" idx="1"/>
            <a:endCxn id="22" idx="0"/>
          </p:cNvCxnSpPr>
          <p:nvPr/>
        </p:nvCxnSpPr>
        <p:spPr>
          <a:xfrm rot="10800000" flipV="1">
            <a:off x="2652220" y="2483694"/>
            <a:ext cx="4113261" cy="2523757"/>
          </a:xfrm>
          <a:prstGeom prst="bentConnector2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コネクタ: カギ線 35">
            <a:extLst>
              <a:ext uri="{FF2B5EF4-FFF2-40B4-BE49-F238E27FC236}">
                <a16:creationId xmlns:a16="http://schemas.microsoft.com/office/drawing/2014/main" id="{FCA8C66A-402E-7D49-6A55-4790BA98AE2C}"/>
              </a:ext>
            </a:extLst>
          </p:cNvPr>
          <p:cNvCxnSpPr>
            <a:cxnSpLocks/>
            <a:endCxn id="6" idx="0"/>
          </p:cNvCxnSpPr>
          <p:nvPr/>
        </p:nvCxnSpPr>
        <p:spPr>
          <a:xfrm rot="10800000" flipV="1">
            <a:off x="1479310" y="2118633"/>
            <a:ext cx="5261349" cy="2891902"/>
          </a:xfrm>
          <a:prstGeom prst="bentConnector2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コネクタ: カギ線 37">
            <a:extLst>
              <a:ext uri="{FF2B5EF4-FFF2-40B4-BE49-F238E27FC236}">
                <a16:creationId xmlns:a16="http://schemas.microsoft.com/office/drawing/2014/main" id="{4AC0FD53-A73B-9789-2FAF-58C8433AF7C4}"/>
              </a:ext>
            </a:extLst>
          </p:cNvPr>
          <p:cNvCxnSpPr>
            <a:cxnSpLocks/>
            <a:endCxn id="12" idx="1"/>
          </p:cNvCxnSpPr>
          <p:nvPr/>
        </p:nvCxnSpPr>
        <p:spPr>
          <a:xfrm rot="5400000">
            <a:off x="2160503" y="1760669"/>
            <a:ext cx="4576243" cy="4560105"/>
          </a:xfrm>
          <a:prstGeom prst="bentConnector4">
            <a:avLst>
              <a:gd name="adj1" fmla="val -351"/>
              <a:gd name="adj2" fmla="val 105013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コネクタ: カギ線 40">
            <a:extLst>
              <a:ext uri="{FF2B5EF4-FFF2-40B4-BE49-F238E27FC236}">
                <a16:creationId xmlns:a16="http://schemas.microsoft.com/office/drawing/2014/main" id="{713BAC90-158C-0C4D-C497-6386A67851E1}"/>
              </a:ext>
            </a:extLst>
          </p:cNvPr>
          <p:cNvCxnSpPr>
            <a:cxnSpLocks/>
            <a:endCxn id="5" idx="0"/>
          </p:cNvCxnSpPr>
          <p:nvPr/>
        </p:nvCxnSpPr>
        <p:spPr>
          <a:xfrm rot="5400000">
            <a:off x="3491719" y="2980561"/>
            <a:ext cx="5222323" cy="1176233"/>
          </a:xfrm>
          <a:prstGeom prst="bentConnector3">
            <a:avLst>
              <a:gd name="adj1" fmla="val -96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コネクタ: カギ線 43">
            <a:extLst>
              <a:ext uri="{FF2B5EF4-FFF2-40B4-BE49-F238E27FC236}">
                <a16:creationId xmlns:a16="http://schemas.microsoft.com/office/drawing/2014/main" id="{DDA1F091-7122-618E-E8A3-79AB149DFA97}"/>
              </a:ext>
            </a:extLst>
          </p:cNvPr>
          <p:cNvCxnSpPr>
            <a:cxnSpLocks/>
            <a:endCxn id="5" idx="0"/>
          </p:cNvCxnSpPr>
          <p:nvPr/>
        </p:nvCxnSpPr>
        <p:spPr>
          <a:xfrm rot="5400000">
            <a:off x="3709135" y="3160298"/>
            <a:ext cx="4825169" cy="1213912"/>
          </a:xfrm>
          <a:prstGeom prst="bentConnector3">
            <a:avLst>
              <a:gd name="adj1" fmla="val 79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コネクタ: カギ線 46">
            <a:extLst>
              <a:ext uri="{FF2B5EF4-FFF2-40B4-BE49-F238E27FC236}">
                <a16:creationId xmlns:a16="http://schemas.microsoft.com/office/drawing/2014/main" id="{14A89114-1373-2438-DEB9-06F8E47B7687}"/>
              </a:ext>
            </a:extLst>
          </p:cNvPr>
          <p:cNvCxnSpPr>
            <a:cxnSpLocks/>
            <a:endCxn id="19" idx="3"/>
          </p:cNvCxnSpPr>
          <p:nvPr/>
        </p:nvCxnSpPr>
        <p:spPr>
          <a:xfrm rot="10800000" flipV="1">
            <a:off x="2984993" y="3958758"/>
            <a:ext cx="3768505" cy="1982325"/>
          </a:xfrm>
          <a:prstGeom prst="bentConnector3">
            <a:avLst>
              <a:gd name="adj1" fmla="val 50000"/>
            </a:avLst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DAA43141-E97F-4826-A389-DBA575968D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7856735"/>
              </p:ext>
            </p:extLst>
          </p:nvPr>
        </p:nvGraphicFramePr>
        <p:xfrm>
          <a:off x="6765480" y="814915"/>
          <a:ext cx="4064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5145916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530270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b="0">
                          <a:solidFill>
                            <a:schemeClr val="tx1"/>
                          </a:solidFill>
                          <a:ea typeface="ＭＳ Ｐゴシック"/>
                          <a:cs typeface="Calibri"/>
                        </a:rPr>
                        <a:t>・左右キー</a:t>
                      </a:r>
                      <a:endParaRPr lang="en-US" altLang="ja-JP" b="0">
                        <a:solidFill>
                          <a:schemeClr val="tx1"/>
                        </a:solidFill>
                        <a:ea typeface="ＭＳ Ｐゴシック"/>
                        <a:cs typeface="Calibri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b="0">
                          <a:solidFill>
                            <a:schemeClr val="tx1"/>
                          </a:solidFill>
                          <a:ea typeface="ＭＳ Ｐゴシック"/>
                          <a:cs typeface="Calibri"/>
                        </a:rPr>
                        <a:t>移動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7676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・上下キー</a:t>
                      </a:r>
                      <a:endParaRPr lang="en-US" altLang="ja-JP">
                        <a:ea typeface="ＭＳ Ｐゴシック"/>
                        <a:cs typeface="Calibri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レーン移動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1122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・スペースキー</a:t>
                      </a:r>
                      <a:endParaRPr lang="en-US" altLang="ja-JP">
                        <a:ea typeface="ＭＳ Ｐゴシック"/>
                        <a:cs typeface="Calibri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決定</a:t>
                      </a:r>
                      <a:r>
                        <a:rPr lang="en-US" altLang="ja-JP">
                          <a:ea typeface="ＭＳ Ｐゴシック"/>
                          <a:cs typeface="Calibri"/>
                        </a:rPr>
                        <a:t>/</a:t>
                      </a:r>
                      <a:r>
                        <a:rPr lang="ja-JP" altLang="en-US">
                          <a:ea typeface="ＭＳ Ｐゴシック"/>
                          <a:cs typeface="Calibri"/>
                        </a:rPr>
                        <a:t>ジャンプ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6921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・Ｗキー</a:t>
                      </a:r>
                      <a:endParaRPr lang="en-US" altLang="ja-JP">
                        <a:ea typeface="ＭＳ Ｐゴシック"/>
                        <a:cs typeface="Calibri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攻撃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731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・Tキー</a:t>
                      </a:r>
                      <a:endParaRPr lang="en-US" altLang="ja-JP">
                        <a:ea typeface="ＭＳ Ｐゴシック"/>
                        <a:cs typeface="Calibri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チュートリアル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5002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・Hキー</a:t>
                      </a:r>
                      <a:endParaRPr lang="en-US" altLang="ja-JP">
                        <a:ea typeface="ＭＳ Ｐゴシック"/>
                        <a:cs typeface="Calibri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リセット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451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・Pキー</a:t>
                      </a:r>
                      <a:endParaRPr lang="en-US" altLang="ja-JP">
                        <a:ea typeface="ＭＳ Ｐゴシック"/>
                        <a:cs typeface="Calibri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ポーズ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3580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・</a:t>
                      </a:r>
                      <a:r>
                        <a:rPr lang="en-US" altLang="ja-JP">
                          <a:ea typeface="ＭＳ Ｐゴシック"/>
                          <a:cs typeface="Calibri"/>
                        </a:rPr>
                        <a:t>R</a:t>
                      </a:r>
                      <a:r>
                        <a:rPr lang="ja-JP" altLang="en-US">
                          <a:ea typeface="ＭＳ Ｐゴシック"/>
                          <a:cs typeface="Calibri"/>
                        </a:rPr>
                        <a:t>キー</a:t>
                      </a:r>
                      <a:endParaRPr lang="en-US" altLang="ja-JP">
                        <a:ea typeface="ＭＳ Ｐゴシック"/>
                        <a:cs typeface="Calibri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ea typeface="ＭＳ Ｐゴシック"/>
                          <a:cs typeface="Calibri"/>
                        </a:rPr>
                        <a:t>リザルト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7720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cs typeface="Calibri" panose="020F0502020204030204"/>
                        </a:rPr>
                        <a:t>・</a:t>
                      </a:r>
                      <a:r>
                        <a:rPr lang="en-US" altLang="ja-JP">
                          <a:cs typeface="Calibri" panose="020F0502020204030204"/>
                        </a:rPr>
                        <a:t>D+B+G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>
                          <a:cs typeface="Calibri" panose="020F0502020204030204"/>
                        </a:rPr>
                        <a:t>デバッグ機能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90196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0016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03513" y="115200"/>
            <a:ext cx="8784000" cy="468000"/>
          </a:xfrm>
        </p:spPr>
        <p:txBody>
          <a:bodyPr>
            <a:normAutofit fontScale="90000"/>
          </a:bodyPr>
          <a:lstStyle/>
          <a:p>
            <a:r>
              <a:rPr lang="ja-JP" altLang="en-US">
                <a:ea typeface="ＭＳ Ｐゴシック"/>
                <a:cs typeface="Calibri Light"/>
              </a:rPr>
              <a:t>プレイヤー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1703513" y="933756"/>
            <a:ext cx="8784976" cy="413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プレイヤーはジャンプをすることが可能である。</a:t>
            </a:r>
            <a:endParaRPr lang="en-US" altLang="ja-JP">
              <a:ea typeface="ＭＳ Ｐゴシック"/>
              <a:cs typeface="Calibri"/>
            </a:endParaRPr>
          </a:p>
          <a:p>
            <a:endParaRPr lang="ja-JP" altLang="en-US">
              <a:ea typeface="ＭＳ Ｐゴシック"/>
              <a:cs typeface="Calibri"/>
            </a:endParaRPr>
          </a:p>
          <a:p>
            <a:r>
              <a:rPr lang="ja-JP" altLang="en-US">
                <a:ea typeface="ＭＳ Ｐゴシック"/>
                <a:cs typeface="Calibri"/>
              </a:rPr>
              <a:t>プレイヤーはメガネを消費して攻撃することができる</a:t>
            </a:r>
          </a:p>
          <a:p>
            <a:endParaRPr lang="ja-JP" altLang="en-US">
              <a:ea typeface="ＭＳ Ｐゴシック"/>
              <a:cs typeface="Calibri"/>
            </a:endParaRPr>
          </a:p>
          <a:p>
            <a:r>
              <a:rPr lang="ja-JP" altLang="en-US">
                <a:ea typeface="ＭＳ Ｐゴシック"/>
                <a:cs typeface="Calibri"/>
              </a:rPr>
              <a:t>HPが3であり、これが0になるとゲームオーバーとなる</a:t>
            </a:r>
            <a:endParaRPr lang="en-US" altLang="ja-JP">
              <a:ea typeface="ＭＳ Ｐゴシック"/>
              <a:cs typeface="Calibri"/>
            </a:endParaRPr>
          </a:p>
          <a:p>
            <a:endParaRPr lang="en-US" altLang="ja-JP">
              <a:ea typeface="ＭＳ Ｐゴシック"/>
              <a:cs typeface="Calibri"/>
            </a:endParaRPr>
          </a:p>
          <a:p>
            <a:r>
              <a:rPr lang="ja-JP" altLang="en-US">
                <a:ea typeface="ＭＳ Ｐゴシック"/>
                <a:cs typeface="Calibri"/>
              </a:rPr>
              <a:t>プレイヤーの画像は常に切り替わり、攻撃時</a:t>
            </a:r>
            <a:r>
              <a:rPr lang="en-US" altLang="ja-JP">
                <a:ea typeface="ＭＳ Ｐゴシック"/>
                <a:cs typeface="Calibri"/>
              </a:rPr>
              <a:t>/</a:t>
            </a:r>
            <a:r>
              <a:rPr lang="ja-JP" altLang="en-US">
                <a:ea typeface="ＭＳ Ｐゴシック"/>
                <a:cs typeface="Calibri"/>
              </a:rPr>
              <a:t>攻撃を受けた時</a:t>
            </a:r>
            <a:r>
              <a:rPr lang="en-US" altLang="ja-JP">
                <a:ea typeface="ＭＳ Ｐゴシック"/>
                <a:cs typeface="Calibri"/>
              </a:rPr>
              <a:t>/</a:t>
            </a:r>
            <a:r>
              <a:rPr lang="ja-JP" altLang="en-US">
                <a:ea typeface="ＭＳ Ｐゴシック"/>
                <a:cs typeface="Calibri"/>
              </a:rPr>
              <a:t>上下に移動した時にも画像が切り替わる。</a:t>
            </a:r>
          </a:p>
          <a:p>
            <a:pPr lvl="1"/>
            <a:endParaRPr lang="en-US" altLang="ja-JP">
              <a:cs typeface="Calibri" panose="020F0502020204030204"/>
            </a:endParaRPr>
          </a:p>
          <a:p>
            <a:pPr marL="0" indent="0">
              <a:buNone/>
            </a:pPr>
            <a:endParaRPr lang="en-US" altLang="ja-JP">
              <a:cs typeface="Calibri" panose="020F0502020204030204"/>
            </a:endParaRPr>
          </a:p>
          <a:p>
            <a:pPr marL="0" indent="0">
              <a:buNone/>
            </a:pPr>
            <a:endParaRPr lang="en-US" altLang="ja-JP">
              <a:cs typeface="Calibri" panose="020F0502020204030204"/>
            </a:endParaRPr>
          </a:p>
          <a:p>
            <a:pPr marL="0" indent="0">
              <a:buNone/>
            </a:pPr>
            <a:endParaRPr lang="en-US" altLang="ja-JP">
              <a:cs typeface="Calibri" panose="020F0502020204030204"/>
            </a:endParaRPr>
          </a:p>
          <a:p>
            <a:pPr lvl="1"/>
            <a:endParaRPr lang="en-US" altLang="ja-JP">
              <a:cs typeface="Calibri" panose="020F0502020204030204"/>
            </a:endParaRPr>
          </a:p>
          <a:p>
            <a:pPr lvl="1"/>
            <a:endParaRPr lang="en-US" altLang="ja-JP">
              <a:cs typeface="Calibri" panose="020F0502020204030204"/>
            </a:endParaRPr>
          </a:p>
          <a:p>
            <a:endParaRPr lang="en-US" altLang="ja-JP">
              <a:cs typeface="Calibri" panose="020F0502020204030204"/>
            </a:endParaRPr>
          </a:p>
          <a:p>
            <a:endParaRPr lang="en-US" altLang="ja-JP">
              <a:cs typeface="Calibri" panose="020F0502020204030204"/>
            </a:endParaRPr>
          </a:p>
          <a:p>
            <a:pPr lvl="1"/>
            <a:endParaRPr lang="en-US" altLang="ja-JP">
              <a:cs typeface="Calibri" panose="020F0502020204030204"/>
            </a:endParaRPr>
          </a:p>
          <a:p>
            <a:pPr lvl="1"/>
            <a:endParaRPr lang="en-US" altLang="ja-JP">
              <a:cs typeface="Calibri" panose="020F0502020204030204"/>
            </a:endParaRPr>
          </a:p>
        </p:txBody>
      </p:sp>
      <p:pic>
        <p:nvPicPr>
          <p:cNvPr id="7" name="図 6" descr="男, 暗い, スポーツゲーム, 選手 が含まれている画像&#10;&#10;説明は自動で生成されたものです">
            <a:extLst>
              <a:ext uri="{FF2B5EF4-FFF2-40B4-BE49-F238E27FC236}">
                <a16:creationId xmlns:a16="http://schemas.microsoft.com/office/drawing/2014/main" id="{6C596D32-2A05-2C5B-61E6-B0CEDF644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2" y="4448766"/>
            <a:ext cx="6096000" cy="202996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C757341D-C7C2-2BFE-1055-18C7F7DCC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4815" y="5017001"/>
            <a:ext cx="1419235" cy="1304935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D3C2BF9D-16BE-F0FA-265A-010914CFCD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7669" y="5017001"/>
            <a:ext cx="1302555" cy="1310355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1CBE4806-3B42-BD32-5B50-CDC5758AE2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3500" y="5017001"/>
            <a:ext cx="1488687" cy="131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957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688</Words>
  <Application>Microsoft Office PowerPoint</Application>
  <PresentationFormat>ワイド画面</PresentationFormat>
  <Paragraphs>223</Paragraphs>
  <Slides>20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6" baseType="lpstr">
      <vt:lpstr>ＭＳ Ｐゴシック</vt:lpstr>
      <vt:lpstr>ＭＳ Ｐゴシック 本文</vt:lpstr>
      <vt:lpstr>Arial</vt:lpstr>
      <vt:lpstr>Calibri</vt:lpstr>
      <vt:lpstr>Calibri Light</vt:lpstr>
      <vt:lpstr>Office テーマ</vt:lpstr>
      <vt:lpstr>PowerPoint プレゼンテーション</vt:lpstr>
      <vt:lpstr>改版履歴</vt:lpstr>
      <vt:lpstr>はじめに</vt:lpstr>
      <vt:lpstr>開発環境</vt:lpstr>
      <vt:lpstr>実行環境</vt:lpstr>
      <vt:lpstr>機能一本化</vt:lpstr>
      <vt:lpstr>機能概要</vt:lpstr>
      <vt:lpstr>キー操作</vt:lpstr>
      <vt:lpstr>プレイヤー</vt:lpstr>
      <vt:lpstr>攻撃</vt:lpstr>
      <vt:lpstr>敵キャラクター</vt:lpstr>
      <vt:lpstr>死神</vt:lpstr>
      <vt:lpstr>ボス</vt:lpstr>
      <vt:lpstr>オブジェクト</vt:lpstr>
      <vt:lpstr>当たり判定</vt:lpstr>
      <vt:lpstr>3レーン移動システム</vt:lpstr>
      <vt:lpstr>背景変化システム</vt:lpstr>
      <vt:lpstr>デバッグ機能</vt:lpstr>
      <vt:lpstr>画面遷移</vt:lpstr>
      <vt:lpstr>注意事項・制限事項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Kabi SIRO</dc:creator>
  <cp:lastModifiedBy>達成 山田</cp:lastModifiedBy>
  <cp:revision>2</cp:revision>
  <dcterms:created xsi:type="dcterms:W3CDTF">2020-04-22T05:15:19Z</dcterms:created>
  <dcterms:modified xsi:type="dcterms:W3CDTF">2023-11-24T04:24:22Z</dcterms:modified>
</cp:coreProperties>
</file>

<file path=docProps/thumbnail.jpeg>
</file>